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Overlock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Ts+ESKP6lLFEzhH8DmaTBbDqr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9FE605-C0F3-4D67-8D46-B2E883A2E025}">
  <a:tblStyle styleId="{379FE605-C0F3-4D67-8D46-B2E883A2E02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44B4B85-2D81-440C-96AC-B81AE371D41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Overlock-bold.fntdata"/><Relationship Id="rId43" Type="http://schemas.openxmlformats.org/officeDocument/2006/relationships/font" Target="fonts/Overlock-regular.fntdata"/><Relationship Id="rId46" Type="http://schemas.openxmlformats.org/officeDocument/2006/relationships/font" Target="fonts/Overlock-boldItalic.fntdata"/><Relationship Id="rId45" Type="http://schemas.openxmlformats.org/officeDocument/2006/relationships/font" Target="fonts/Overlock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프리랜서 사업자가 증가하고 있는 추세인데, 도움을 받지 못하고 있는 추세에서</a:t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24" name="Google Shape;5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b1ee8df58_1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4b1ee8df58_1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18" name="Google Shape;6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44" name="Google Shape;64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1" name="Google Shape;68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1" name="Google Shape;73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b1ee8df58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4b1ee8df58_1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54" name="Google Shape;754;g34b1ee8df58_1_3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43" name="Google Shape;8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b1ee8df58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4b1ee8df58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1" name="Google Shape;161;g34b1ee8df58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6" name="Google Shape;90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35" name="Google Shape;93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72" name="Google Shape;97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b1ee8df58_1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34b1ee8df58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4b38bbdcc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34b38bbdcc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4b38bbdcc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34b38bbdcc3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4b38bbdcc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4b38bbdcc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38" name="Google Shape;123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4" name="Google Shape;125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55" name="Google Shape;125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b1ee8df58_1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4b1ee8df58_1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6" name="Google Shape;316;g34b1ee8df58_1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18" name="Google Shape;4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98" name="Google Shape;49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8" name="Google Shape;4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9.jp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5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9.png"/><Relationship Id="rId6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5" Type="http://schemas.openxmlformats.org/officeDocument/2006/relationships/image" Target="../media/image71.png"/><Relationship Id="rId6" Type="http://schemas.openxmlformats.org/officeDocument/2006/relationships/image" Target="../media/image80.png"/><Relationship Id="rId7" Type="http://schemas.openxmlformats.org/officeDocument/2006/relationships/image" Target="../media/image67.png"/><Relationship Id="rId8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79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Relationship Id="rId7" Type="http://schemas.openxmlformats.org/officeDocument/2006/relationships/image" Target="../media/image73.png"/><Relationship Id="rId8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7" Type="http://schemas.openxmlformats.org/officeDocument/2006/relationships/image" Target="../media/image44.png"/><Relationship Id="rId16" Type="http://schemas.openxmlformats.org/officeDocument/2006/relationships/image" Target="../media/image35.png"/><Relationship Id="rId5" Type="http://schemas.openxmlformats.org/officeDocument/2006/relationships/image" Target="../media/image28.png"/><Relationship Id="rId19" Type="http://schemas.openxmlformats.org/officeDocument/2006/relationships/image" Target="../media/image38.png"/><Relationship Id="rId6" Type="http://schemas.openxmlformats.org/officeDocument/2006/relationships/image" Target="../media/image19.png"/><Relationship Id="rId18" Type="http://schemas.openxmlformats.org/officeDocument/2006/relationships/image" Target="../media/image42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/>
          <p:nvPr/>
        </p:nvSpPr>
        <p:spPr>
          <a:xfrm>
            <a:off x="0" y="-1"/>
            <a:ext cx="10506456" cy="7001285"/>
          </a:xfrm>
          <a:custGeom>
            <a:rect b="b" l="l" r="r" t="t"/>
            <a:pathLst>
              <a:path extrusionOk="0" h="6204374" w="8370603">
                <a:moveTo>
                  <a:pt x="0" y="0"/>
                </a:moveTo>
                <a:lnTo>
                  <a:pt x="8282541" y="0"/>
                </a:lnTo>
                <a:lnTo>
                  <a:pt x="8310107" y="154360"/>
                </a:lnTo>
                <a:cubicBezTo>
                  <a:pt x="8349943" y="415074"/>
                  <a:pt x="8370603" y="682099"/>
                  <a:pt x="8370603" y="953948"/>
                </a:cubicBezTo>
                <a:cubicBezTo>
                  <a:pt x="8370603" y="3853678"/>
                  <a:pt x="6019907" y="6204374"/>
                  <a:pt x="3120177" y="6204374"/>
                </a:cubicBezTo>
                <a:cubicBezTo>
                  <a:pt x="2032779" y="6204374"/>
                  <a:pt x="1022588" y="5873808"/>
                  <a:pt x="184614" y="5307684"/>
                </a:cubicBezTo>
                <a:lnTo>
                  <a:pt x="0" y="5176402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8" name="Google Shape;108;p1"/>
          <p:cNvGrpSpPr/>
          <p:nvPr/>
        </p:nvGrpSpPr>
        <p:grpSpPr>
          <a:xfrm>
            <a:off x="1001239" y="2918299"/>
            <a:ext cx="3892816" cy="3998913"/>
            <a:chOff x="1237136" y="2953128"/>
            <a:chExt cx="3799725" cy="3903285"/>
          </a:xfrm>
        </p:grpSpPr>
        <p:sp>
          <p:nvSpPr>
            <p:cNvPr id="109" name="Google Shape;109;p1"/>
            <p:cNvSpPr/>
            <p:nvPr/>
          </p:nvSpPr>
          <p:spPr>
            <a:xfrm flipH="1">
              <a:off x="4277409" y="4447374"/>
              <a:ext cx="754520" cy="761918"/>
            </a:xfrm>
            <a:custGeom>
              <a:rect b="b" l="l" r="r" t="t"/>
              <a:pathLst>
                <a:path extrusionOk="0" h="234" w="232">
                  <a:moveTo>
                    <a:pt x="232" y="195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6" y="90"/>
                    <a:pt x="195" y="79"/>
                  </a:cubicBezTo>
                  <a:cubicBezTo>
                    <a:pt x="195" y="69"/>
                    <a:pt x="153" y="39"/>
                    <a:pt x="152" y="35"/>
                  </a:cubicBezTo>
                  <a:cubicBezTo>
                    <a:pt x="151" y="31"/>
                    <a:pt x="133" y="0"/>
                    <a:pt x="133" y="0"/>
                  </a:cubicBezTo>
                  <a:cubicBezTo>
                    <a:pt x="133" y="0"/>
                    <a:pt x="116" y="18"/>
                    <a:pt x="126" y="37"/>
                  </a:cubicBezTo>
                  <a:cubicBezTo>
                    <a:pt x="135" y="56"/>
                    <a:pt x="153" y="66"/>
                    <a:pt x="153" y="66"/>
                  </a:cubicBezTo>
                  <a:cubicBezTo>
                    <a:pt x="152" y="81"/>
                    <a:pt x="152" y="81"/>
                    <a:pt x="152" y="81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89" y="75"/>
                    <a:pt x="78" y="66"/>
                  </a:cubicBezTo>
                  <a:cubicBezTo>
                    <a:pt x="68" y="58"/>
                    <a:pt x="35" y="19"/>
                    <a:pt x="35" y="19"/>
                  </a:cubicBezTo>
                  <a:cubicBezTo>
                    <a:pt x="35" y="19"/>
                    <a:pt x="8" y="45"/>
                    <a:pt x="5" y="50"/>
                  </a:cubicBezTo>
                  <a:cubicBezTo>
                    <a:pt x="2" y="55"/>
                    <a:pt x="0" y="87"/>
                    <a:pt x="0" y="87"/>
                  </a:cubicBezTo>
                  <a:cubicBezTo>
                    <a:pt x="0" y="87"/>
                    <a:pt x="49" y="153"/>
                    <a:pt x="66" y="163"/>
                  </a:cubicBezTo>
                  <a:cubicBezTo>
                    <a:pt x="84" y="172"/>
                    <a:pt x="149" y="185"/>
                    <a:pt x="149" y="185"/>
                  </a:cubicBezTo>
                  <a:cubicBezTo>
                    <a:pt x="188" y="234"/>
                    <a:pt x="188" y="234"/>
                    <a:pt x="188" y="234"/>
                  </a:cubicBezTo>
                  <a:lnTo>
                    <a:pt x="232" y="195"/>
                  </a:lnTo>
                  <a:close/>
                </a:path>
              </a:pathLst>
            </a:custGeom>
            <a:solidFill>
              <a:srgbClr val="FAB3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 flipH="1">
              <a:off x="4721244" y="4538606"/>
              <a:ext cx="241644" cy="224384"/>
            </a:xfrm>
            <a:custGeom>
              <a:rect b="b" l="l" r="r" t="t"/>
              <a:pathLst>
                <a:path extrusionOk="0" h="69" w="74">
                  <a:moveTo>
                    <a:pt x="70" y="69"/>
                  </a:moveTo>
                  <a:cubicBezTo>
                    <a:pt x="70" y="69"/>
                    <a:pt x="69" y="69"/>
                    <a:pt x="69" y="69"/>
                  </a:cubicBezTo>
                  <a:cubicBezTo>
                    <a:pt x="68" y="69"/>
                    <a:pt x="43" y="58"/>
                    <a:pt x="33" y="48"/>
                  </a:cubicBezTo>
                  <a:cubicBezTo>
                    <a:pt x="24" y="38"/>
                    <a:pt x="2" y="8"/>
                    <a:pt x="1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7" y="3"/>
                    <a:pt x="29" y="33"/>
                    <a:pt x="39" y="43"/>
                  </a:cubicBezTo>
                  <a:cubicBezTo>
                    <a:pt x="47" y="52"/>
                    <a:pt x="71" y="62"/>
                    <a:pt x="72" y="62"/>
                  </a:cubicBezTo>
                  <a:cubicBezTo>
                    <a:pt x="74" y="63"/>
                    <a:pt x="74" y="65"/>
                    <a:pt x="74" y="67"/>
                  </a:cubicBezTo>
                  <a:cubicBezTo>
                    <a:pt x="73" y="68"/>
                    <a:pt x="72" y="69"/>
                    <a:pt x="70" y="69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 flipH="1">
              <a:off x="4782888" y="4578058"/>
              <a:ext cx="231781" cy="256438"/>
            </a:xfrm>
            <a:custGeom>
              <a:rect b="b" l="l" r="r" t="t"/>
              <a:pathLst>
                <a:path extrusionOk="0" h="79" w="71">
                  <a:moveTo>
                    <a:pt x="67" y="79"/>
                  </a:moveTo>
                  <a:cubicBezTo>
                    <a:pt x="67" y="79"/>
                    <a:pt x="66" y="79"/>
                    <a:pt x="65" y="78"/>
                  </a:cubicBezTo>
                  <a:cubicBezTo>
                    <a:pt x="64" y="77"/>
                    <a:pt x="46" y="63"/>
                    <a:pt x="35" y="53"/>
                  </a:cubicBezTo>
                  <a:cubicBezTo>
                    <a:pt x="24" y="42"/>
                    <a:pt x="2" y="7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7" y="2"/>
                    <a:pt x="30" y="38"/>
                    <a:pt x="40" y="48"/>
                  </a:cubicBezTo>
                  <a:cubicBezTo>
                    <a:pt x="50" y="57"/>
                    <a:pt x="69" y="72"/>
                    <a:pt x="70" y="72"/>
                  </a:cubicBezTo>
                  <a:cubicBezTo>
                    <a:pt x="71" y="74"/>
                    <a:pt x="71" y="76"/>
                    <a:pt x="70" y="77"/>
                  </a:cubicBezTo>
                  <a:cubicBezTo>
                    <a:pt x="69" y="78"/>
                    <a:pt x="68" y="79"/>
                    <a:pt x="67" y="79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 flipH="1">
              <a:off x="4827271" y="4647099"/>
              <a:ext cx="209590" cy="244110"/>
            </a:xfrm>
            <a:custGeom>
              <a:rect b="b" l="l" r="r" t="t"/>
              <a:pathLst>
                <a:path extrusionOk="0" h="75" w="65">
                  <a:moveTo>
                    <a:pt x="61" y="75"/>
                  </a:moveTo>
                  <a:cubicBezTo>
                    <a:pt x="60" y="75"/>
                    <a:pt x="59" y="74"/>
                    <a:pt x="59" y="74"/>
                  </a:cubicBezTo>
                  <a:cubicBezTo>
                    <a:pt x="58" y="73"/>
                    <a:pt x="37" y="55"/>
                    <a:pt x="27" y="44"/>
                  </a:cubicBezTo>
                  <a:cubicBezTo>
                    <a:pt x="18" y="34"/>
                    <a:pt x="1" y="7"/>
                    <a:pt x="1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7" y="3"/>
                    <a:pt x="24" y="30"/>
                    <a:pt x="33" y="40"/>
                  </a:cubicBezTo>
                  <a:cubicBezTo>
                    <a:pt x="42" y="49"/>
                    <a:pt x="63" y="68"/>
                    <a:pt x="63" y="68"/>
                  </a:cubicBezTo>
                  <a:cubicBezTo>
                    <a:pt x="65" y="70"/>
                    <a:pt x="65" y="72"/>
                    <a:pt x="64" y="73"/>
                  </a:cubicBezTo>
                  <a:cubicBezTo>
                    <a:pt x="63" y="74"/>
                    <a:pt x="62" y="75"/>
                    <a:pt x="61" y="75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 flipH="1">
              <a:off x="4666996" y="4711208"/>
              <a:ext cx="160275" cy="214521"/>
            </a:xfrm>
            <a:custGeom>
              <a:rect b="b" l="l" r="r" t="t"/>
              <a:pathLst>
                <a:path extrusionOk="0" h="66" w="49">
                  <a:moveTo>
                    <a:pt x="4" y="66"/>
                  </a:moveTo>
                  <a:cubicBezTo>
                    <a:pt x="3" y="66"/>
                    <a:pt x="3" y="66"/>
                    <a:pt x="2" y="66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5" y="51"/>
                    <a:pt x="40" y="4"/>
                    <a:pt x="42" y="2"/>
                  </a:cubicBezTo>
                  <a:cubicBezTo>
                    <a:pt x="43" y="0"/>
                    <a:pt x="45" y="0"/>
                    <a:pt x="47" y="1"/>
                  </a:cubicBezTo>
                  <a:cubicBezTo>
                    <a:pt x="49" y="2"/>
                    <a:pt x="49" y="4"/>
                    <a:pt x="48" y="6"/>
                  </a:cubicBezTo>
                  <a:cubicBezTo>
                    <a:pt x="38" y="19"/>
                    <a:pt x="11" y="56"/>
                    <a:pt x="7" y="64"/>
                  </a:cubicBezTo>
                  <a:cubicBezTo>
                    <a:pt x="7" y="65"/>
                    <a:pt x="5" y="66"/>
                    <a:pt x="4" y="66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 flipH="1">
              <a:off x="4523983" y="4701345"/>
              <a:ext cx="32056" cy="170138"/>
            </a:xfrm>
            <a:custGeom>
              <a:rect b="b" l="l" r="r" t="t"/>
              <a:pathLst>
                <a:path extrusionOk="0" h="52" w="10">
                  <a:moveTo>
                    <a:pt x="4" y="52"/>
                  </a:moveTo>
                  <a:cubicBezTo>
                    <a:pt x="3" y="52"/>
                    <a:pt x="1" y="51"/>
                    <a:pt x="1" y="49"/>
                  </a:cubicBezTo>
                  <a:cubicBezTo>
                    <a:pt x="0" y="41"/>
                    <a:pt x="3" y="5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9" y="0"/>
                    <a:pt x="10" y="2"/>
                    <a:pt x="10" y="4"/>
                  </a:cubicBezTo>
                  <a:cubicBezTo>
                    <a:pt x="10" y="4"/>
                    <a:pt x="8" y="41"/>
                    <a:pt x="8" y="49"/>
                  </a:cubicBezTo>
                  <a:cubicBezTo>
                    <a:pt x="8" y="51"/>
                    <a:pt x="7" y="52"/>
                    <a:pt x="5" y="52"/>
                  </a:cubicBezTo>
                  <a:cubicBezTo>
                    <a:pt x="5" y="52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 flipH="1">
              <a:off x="2667272" y="4447374"/>
              <a:ext cx="1092329" cy="1777808"/>
            </a:xfrm>
            <a:custGeom>
              <a:rect b="b" l="l" r="r" t="t"/>
              <a:pathLst>
                <a:path extrusionOk="0" h="547" w="336">
                  <a:moveTo>
                    <a:pt x="330" y="0"/>
                  </a:moveTo>
                  <a:cubicBezTo>
                    <a:pt x="248" y="4"/>
                    <a:pt x="248" y="4"/>
                    <a:pt x="248" y="4"/>
                  </a:cubicBezTo>
                  <a:cubicBezTo>
                    <a:pt x="248" y="4"/>
                    <a:pt x="219" y="31"/>
                    <a:pt x="204" y="64"/>
                  </a:cubicBezTo>
                  <a:cubicBezTo>
                    <a:pt x="188" y="97"/>
                    <a:pt x="23" y="431"/>
                    <a:pt x="23" y="431"/>
                  </a:cubicBezTo>
                  <a:cubicBezTo>
                    <a:pt x="23" y="431"/>
                    <a:pt x="0" y="493"/>
                    <a:pt x="50" y="512"/>
                  </a:cubicBezTo>
                  <a:cubicBezTo>
                    <a:pt x="50" y="512"/>
                    <a:pt x="97" y="547"/>
                    <a:pt x="145" y="475"/>
                  </a:cubicBezTo>
                  <a:cubicBezTo>
                    <a:pt x="336" y="159"/>
                    <a:pt x="336" y="159"/>
                    <a:pt x="336" y="159"/>
                  </a:cubicBez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 flipH="1">
              <a:off x="3305901" y="4915867"/>
              <a:ext cx="1230411" cy="1341369"/>
            </a:xfrm>
            <a:custGeom>
              <a:rect b="b" l="l" r="r" t="t"/>
              <a:pathLst>
                <a:path extrusionOk="0" h="413" w="379">
                  <a:moveTo>
                    <a:pt x="332" y="254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62" y="353"/>
                    <a:pt x="262" y="353"/>
                    <a:pt x="262" y="353"/>
                  </a:cubicBezTo>
                  <a:cubicBezTo>
                    <a:pt x="262" y="353"/>
                    <a:pt x="324" y="413"/>
                    <a:pt x="379" y="341"/>
                  </a:cubicBezTo>
                  <a:cubicBezTo>
                    <a:pt x="363" y="244"/>
                    <a:pt x="363" y="244"/>
                    <a:pt x="363" y="244"/>
                  </a:cubicBezTo>
                  <a:lnTo>
                    <a:pt x="332" y="2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 flipH="1">
              <a:off x="3148095" y="4758058"/>
              <a:ext cx="1400547" cy="880274"/>
            </a:xfrm>
            <a:custGeom>
              <a:rect b="b" l="l" r="r" t="t"/>
              <a:pathLst>
                <a:path extrusionOk="0" h="271" w="431">
                  <a:moveTo>
                    <a:pt x="295" y="271"/>
                  </a:moveTo>
                  <a:cubicBezTo>
                    <a:pt x="294" y="271"/>
                    <a:pt x="293" y="271"/>
                    <a:pt x="293" y="270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6" y="114"/>
                    <a:pt x="3" y="115"/>
                    <a:pt x="2" y="113"/>
                  </a:cubicBezTo>
                  <a:cubicBezTo>
                    <a:pt x="0" y="112"/>
                    <a:pt x="0" y="110"/>
                    <a:pt x="2" y="10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5"/>
                    <a:pt x="59" y="45"/>
                    <a:pt x="60" y="45"/>
                  </a:cubicBezTo>
                  <a:cubicBezTo>
                    <a:pt x="61" y="45"/>
                    <a:pt x="62" y="45"/>
                    <a:pt x="63" y="46"/>
                  </a:cubicBezTo>
                  <a:cubicBezTo>
                    <a:pt x="294" y="262"/>
                    <a:pt x="294" y="262"/>
                    <a:pt x="294" y="262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425" y="1"/>
                    <a:pt x="427" y="0"/>
                    <a:pt x="429" y="1"/>
                  </a:cubicBezTo>
                  <a:cubicBezTo>
                    <a:pt x="431" y="2"/>
                    <a:pt x="431" y="4"/>
                    <a:pt x="430" y="6"/>
                  </a:cubicBezTo>
                  <a:cubicBezTo>
                    <a:pt x="298" y="269"/>
                    <a:pt x="298" y="269"/>
                    <a:pt x="298" y="269"/>
                  </a:cubicBezTo>
                  <a:cubicBezTo>
                    <a:pt x="298" y="270"/>
                    <a:pt x="297" y="271"/>
                    <a:pt x="296" y="271"/>
                  </a:cubicBezTo>
                  <a:cubicBezTo>
                    <a:pt x="296" y="271"/>
                    <a:pt x="295" y="271"/>
                    <a:pt x="295" y="271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 flipH="1">
              <a:off x="3572204" y="5670387"/>
              <a:ext cx="29589" cy="113425"/>
            </a:xfrm>
            <a:custGeom>
              <a:rect b="b" l="l" r="r" t="t"/>
              <a:pathLst>
                <a:path extrusionOk="0" h="35" w="9">
                  <a:moveTo>
                    <a:pt x="5" y="35"/>
                  </a:moveTo>
                  <a:cubicBezTo>
                    <a:pt x="3" y="35"/>
                    <a:pt x="2" y="34"/>
                    <a:pt x="2" y="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3"/>
                    <a:pt x="7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 flipH="1">
              <a:off x="4270011" y="5034223"/>
              <a:ext cx="184932" cy="199727"/>
            </a:xfrm>
            <a:custGeom>
              <a:rect b="b" l="l" r="r" t="t"/>
              <a:pathLst>
                <a:path extrusionOk="0" h="62" w="57">
                  <a:moveTo>
                    <a:pt x="4" y="62"/>
                  </a:moveTo>
                  <a:cubicBezTo>
                    <a:pt x="3" y="62"/>
                    <a:pt x="3" y="62"/>
                    <a:pt x="2" y="61"/>
                  </a:cubicBezTo>
                  <a:cubicBezTo>
                    <a:pt x="0" y="60"/>
                    <a:pt x="0" y="58"/>
                    <a:pt x="2" y="5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0"/>
                    <a:pt x="54" y="0"/>
                    <a:pt x="55" y="2"/>
                  </a:cubicBezTo>
                  <a:cubicBezTo>
                    <a:pt x="57" y="3"/>
                    <a:pt x="57" y="5"/>
                    <a:pt x="56" y="7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2"/>
                    <a:pt x="5" y="62"/>
                    <a:pt x="4" y="62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 flipH="1">
              <a:off x="1237136" y="4218058"/>
              <a:ext cx="1716163" cy="2638355"/>
            </a:xfrm>
            <a:custGeom>
              <a:rect b="b" l="l" r="r" t="t"/>
              <a:pathLst>
                <a:path extrusionOk="0" h="812" w="528">
                  <a:moveTo>
                    <a:pt x="494" y="551"/>
                  </a:moveTo>
                  <a:cubicBezTo>
                    <a:pt x="494" y="593"/>
                    <a:pt x="486" y="812"/>
                    <a:pt x="486" y="812"/>
                  </a:cubicBezTo>
                  <a:cubicBezTo>
                    <a:pt x="23" y="812"/>
                    <a:pt x="23" y="812"/>
                    <a:pt x="23" y="812"/>
                  </a:cubicBezTo>
                  <a:cubicBezTo>
                    <a:pt x="23" y="812"/>
                    <a:pt x="49" y="575"/>
                    <a:pt x="49" y="518"/>
                  </a:cubicBezTo>
                  <a:cubicBezTo>
                    <a:pt x="49" y="461"/>
                    <a:pt x="2" y="174"/>
                    <a:pt x="2" y="174"/>
                  </a:cubicBezTo>
                  <a:cubicBezTo>
                    <a:pt x="2" y="158"/>
                    <a:pt x="0" y="75"/>
                    <a:pt x="0" y="75"/>
                  </a:cubicBezTo>
                  <a:cubicBezTo>
                    <a:pt x="31" y="57"/>
                    <a:pt x="183" y="0"/>
                    <a:pt x="183" y="0"/>
                  </a:cubicBezTo>
                  <a:cubicBezTo>
                    <a:pt x="297" y="8"/>
                    <a:pt x="297" y="8"/>
                    <a:pt x="297" y="8"/>
                  </a:cubicBezTo>
                  <a:cubicBezTo>
                    <a:pt x="406" y="42"/>
                    <a:pt x="493" y="85"/>
                    <a:pt x="493" y="85"/>
                  </a:cubicBezTo>
                  <a:cubicBezTo>
                    <a:pt x="493" y="85"/>
                    <a:pt x="528" y="127"/>
                    <a:pt x="524" y="180"/>
                  </a:cubicBezTo>
                  <a:cubicBezTo>
                    <a:pt x="520" y="232"/>
                    <a:pt x="494" y="551"/>
                    <a:pt x="494" y="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 flipH="1">
              <a:off x="2176587" y="4333949"/>
              <a:ext cx="189864" cy="409315"/>
            </a:xfrm>
            <a:custGeom>
              <a:rect b="b" l="l" r="r" t="t"/>
              <a:pathLst>
                <a:path extrusionOk="0" h="166" w="77">
                  <a:moveTo>
                    <a:pt x="0" y="62"/>
                  </a:moveTo>
                  <a:lnTo>
                    <a:pt x="15" y="161"/>
                  </a:lnTo>
                  <a:lnTo>
                    <a:pt x="50" y="166"/>
                  </a:lnTo>
                  <a:lnTo>
                    <a:pt x="77" y="74"/>
                  </a:lnTo>
                  <a:lnTo>
                    <a:pt x="41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 flipH="1">
              <a:off x="2171657" y="4188469"/>
              <a:ext cx="300822" cy="448767"/>
            </a:xfrm>
            <a:custGeom>
              <a:rect b="b" l="l" r="r" t="t"/>
              <a:pathLst>
                <a:path extrusionOk="0" h="182" w="122">
                  <a:moveTo>
                    <a:pt x="49" y="0"/>
                  </a:moveTo>
                  <a:lnTo>
                    <a:pt x="0" y="29"/>
                  </a:lnTo>
                  <a:lnTo>
                    <a:pt x="8" y="182"/>
                  </a:lnTo>
                  <a:lnTo>
                    <a:pt x="87" y="108"/>
                  </a:lnTo>
                  <a:lnTo>
                    <a:pt x="122" y="3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 flipH="1">
              <a:off x="1848643" y="4188469"/>
              <a:ext cx="456165" cy="500549"/>
            </a:xfrm>
            <a:custGeom>
              <a:rect b="b" l="l" r="r" t="t"/>
              <a:pathLst>
                <a:path extrusionOk="0" h="203" w="185">
                  <a:moveTo>
                    <a:pt x="33" y="18"/>
                  </a:moveTo>
                  <a:lnTo>
                    <a:pt x="0" y="40"/>
                  </a:lnTo>
                  <a:lnTo>
                    <a:pt x="19" y="108"/>
                  </a:lnTo>
                  <a:lnTo>
                    <a:pt x="69" y="203"/>
                  </a:lnTo>
                  <a:lnTo>
                    <a:pt x="185" y="59"/>
                  </a:lnTo>
                  <a:lnTo>
                    <a:pt x="147" y="0"/>
                  </a:lnTo>
                  <a:lnTo>
                    <a:pt x="33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 flipH="1">
              <a:off x="1708094" y="3219429"/>
              <a:ext cx="332877" cy="806302"/>
            </a:xfrm>
            <a:custGeom>
              <a:rect b="b" l="l" r="r" t="t"/>
              <a:pathLst>
                <a:path extrusionOk="0" h="248" w="102">
                  <a:moveTo>
                    <a:pt x="54" y="0"/>
                  </a:moveTo>
                  <a:cubicBezTo>
                    <a:pt x="54" y="0"/>
                    <a:pt x="67" y="4"/>
                    <a:pt x="77" y="8"/>
                  </a:cubicBezTo>
                  <a:cubicBezTo>
                    <a:pt x="77" y="8"/>
                    <a:pt x="102" y="28"/>
                    <a:pt x="102" y="55"/>
                  </a:cubicBezTo>
                  <a:cubicBezTo>
                    <a:pt x="102" y="55"/>
                    <a:pt x="89" y="123"/>
                    <a:pt x="85" y="131"/>
                  </a:cubicBezTo>
                  <a:cubicBezTo>
                    <a:pt x="81" y="138"/>
                    <a:pt x="33" y="233"/>
                    <a:pt x="26" y="240"/>
                  </a:cubicBezTo>
                  <a:cubicBezTo>
                    <a:pt x="18" y="248"/>
                    <a:pt x="0" y="102"/>
                    <a:pt x="0" y="10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 flipH="1">
              <a:off x="2413301" y="3182442"/>
              <a:ext cx="167671" cy="342740"/>
            </a:xfrm>
            <a:custGeom>
              <a:rect b="b" l="l" r="r" t="t"/>
              <a:pathLst>
                <a:path extrusionOk="0" h="106" w="51">
                  <a:moveTo>
                    <a:pt x="14" y="12"/>
                  </a:moveTo>
                  <a:cubicBezTo>
                    <a:pt x="14" y="12"/>
                    <a:pt x="2" y="50"/>
                    <a:pt x="1" y="58"/>
                  </a:cubicBezTo>
                  <a:cubicBezTo>
                    <a:pt x="0" y="66"/>
                    <a:pt x="17" y="106"/>
                    <a:pt x="17" y="10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20" y="0"/>
                    <a:pt x="14" y="12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 flipH="1">
              <a:off x="1920149" y="3747100"/>
              <a:ext cx="461096" cy="707672"/>
            </a:xfrm>
            <a:custGeom>
              <a:rect b="b" l="l" r="r" t="t"/>
              <a:pathLst>
                <a:path extrusionOk="0" h="287" w="187">
                  <a:moveTo>
                    <a:pt x="0" y="18"/>
                  </a:moveTo>
                  <a:lnTo>
                    <a:pt x="0" y="226"/>
                  </a:lnTo>
                  <a:lnTo>
                    <a:pt x="50" y="287"/>
                  </a:lnTo>
                  <a:lnTo>
                    <a:pt x="176" y="216"/>
                  </a:lnTo>
                  <a:lnTo>
                    <a:pt x="18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AB3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 flipH="1">
              <a:off x="2164259" y="4072579"/>
              <a:ext cx="214521" cy="226849"/>
            </a:xfrm>
            <a:custGeom>
              <a:rect b="b" l="l" r="r" t="t"/>
              <a:pathLst>
                <a:path extrusionOk="0" h="92" w="87">
                  <a:moveTo>
                    <a:pt x="1" y="5"/>
                  </a:moveTo>
                  <a:lnTo>
                    <a:pt x="0" y="92"/>
                  </a:lnTo>
                  <a:lnTo>
                    <a:pt x="87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F8A4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 flipH="1">
              <a:off x="1831383" y="3157784"/>
              <a:ext cx="779178" cy="966575"/>
            </a:xfrm>
            <a:custGeom>
              <a:rect b="b" l="l" r="r" t="t"/>
              <a:pathLst>
                <a:path extrusionOk="0" h="297" w="239">
                  <a:moveTo>
                    <a:pt x="203" y="221"/>
                  </a:moveTo>
                  <a:cubicBezTo>
                    <a:pt x="196" y="267"/>
                    <a:pt x="159" y="297"/>
                    <a:pt x="113" y="290"/>
                  </a:cubicBezTo>
                  <a:cubicBezTo>
                    <a:pt x="78" y="284"/>
                    <a:pt x="78" y="284"/>
                    <a:pt x="78" y="284"/>
                  </a:cubicBezTo>
                  <a:cubicBezTo>
                    <a:pt x="31" y="277"/>
                    <a:pt x="0" y="233"/>
                    <a:pt x="7" y="187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3" y="32"/>
                    <a:pt x="76" y="0"/>
                    <a:pt x="123" y="8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204" y="21"/>
                    <a:pt x="239" y="67"/>
                    <a:pt x="232" y="113"/>
                  </a:cubicBezTo>
                  <a:lnTo>
                    <a:pt x="203" y="221"/>
                  </a:lnTo>
                  <a:close/>
                </a:path>
              </a:pathLst>
            </a:custGeom>
            <a:solidFill>
              <a:srgbClr val="FAB3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flipH="1">
              <a:off x="1823985" y="3327922"/>
              <a:ext cx="88767" cy="357535"/>
            </a:xfrm>
            <a:custGeom>
              <a:rect b="b" l="l" r="r" t="t"/>
              <a:pathLst>
                <a:path extrusionOk="0" h="110" w="28">
                  <a:moveTo>
                    <a:pt x="0" y="41"/>
                  </a:moveTo>
                  <a:cubicBezTo>
                    <a:pt x="2" y="110"/>
                    <a:pt x="2" y="110"/>
                    <a:pt x="2" y="110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3"/>
                    <a:pt x="24" y="0"/>
                    <a:pt x="5" y="35"/>
                  </a:cubicBezTo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flipH="1">
              <a:off x="1796863" y="3581894"/>
              <a:ext cx="182466" cy="184932"/>
            </a:xfrm>
            <a:custGeom>
              <a:rect b="b" l="l" r="r" t="t"/>
              <a:pathLst>
                <a:path extrusionOk="0" h="57" w="56">
                  <a:moveTo>
                    <a:pt x="54" y="31"/>
                  </a:moveTo>
                  <a:cubicBezTo>
                    <a:pt x="53" y="46"/>
                    <a:pt x="40" y="57"/>
                    <a:pt x="25" y="55"/>
                  </a:cubicBezTo>
                  <a:cubicBezTo>
                    <a:pt x="11" y="54"/>
                    <a:pt x="0" y="40"/>
                    <a:pt x="2" y="26"/>
                  </a:cubicBezTo>
                  <a:cubicBezTo>
                    <a:pt x="3" y="11"/>
                    <a:pt x="16" y="0"/>
                    <a:pt x="31" y="1"/>
                  </a:cubicBezTo>
                  <a:cubicBezTo>
                    <a:pt x="45" y="3"/>
                    <a:pt x="56" y="16"/>
                    <a:pt x="54" y="31"/>
                  </a:cubicBezTo>
                  <a:close/>
                </a:path>
              </a:pathLst>
            </a:custGeom>
            <a:solidFill>
              <a:srgbClr val="FAB3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 flipH="1">
              <a:off x="2403438" y="3495593"/>
              <a:ext cx="98630" cy="101097"/>
            </a:xfrm>
            <a:custGeom>
              <a:rect b="b" l="l" r="r" t="t"/>
              <a:pathLst>
                <a:path extrusionOk="0" h="31" w="30">
                  <a:moveTo>
                    <a:pt x="29" y="17"/>
                  </a:moveTo>
                  <a:cubicBezTo>
                    <a:pt x="28" y="25"/>
                    <a:pt x="21" y="31"/>
                    <a:pt x="13" y="31"/>
                  </a:cubicBezTo>
                  <a:cubicBezTo>
                    <a:pt x="5" y="30"/>
                    <a:pt x="0" y="23"/>
                    <a:pt x="0" y="14"/>
                  </a:cubicBezTo>
                  <a:cubicBezTo>
                    <a:pt x="1" y="6"/>
                    <a:pt x="8" y="0"/>
                    <a:pt x="16" y="1"/>
                  </a:cubicBezTo>
                  <a:cubicBezTo>
                    <a:pt x="24" y="2"/>
                    <a:pt x="30" y="9"/>
                    <a:pt x="29" y="17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 flipH="1">
              <a:off x="2122340" y="3562168"/>
              <a:ext cx="101097" cy="101097"/>
            </a:xfrm>
            <a:custGeom>
              <a:rect b="b" l="l" r="r" t="t"/>
              <a:pathLst>
                <a:path extrusionOk="0" h="31" w="31">
                  <a:moveTo>
                    <a:pt x="30" y="17"/>
                  </a:moveTo>
                  <a:cubicBezTo>
                    <a:pt x="29" y="25"/>
                    <a:pt x="22" y="31"/>
                    <a:pt x="14" y="30"/>
                  </a:cubicBezTo>
                  <a:cubicBezTo>
                    <a:pt x="6" y="30"/>
                    <a:pt x="0" y="22"/>
                    <a:pt x="1" y="14"/>
                  </a:cubicBezTo>
                  <a:cubicBezTo>
                    <a:pt x="2" y="6"/>
                    <a:pt x="9" y="0"/>
                    <a:pt x="17" y="1"/>
                  </a:cubicBezTo>
                  <a:cubicBezTo>
                    <a:pt x="25" y="2"/>
                    <a:pt x="31" y="9"/>
                    <a:pt x="30" y="17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 flipH="1">
              <a:off x="2324533" y="3591757"/>
              <a:ext cx="93699" cy="194795"/>
            </a:xfrm>
            <a:custGeom>
              <a:rect b="b" l="l" r="r" t="t"/>
              <a:pathLst>
                <a:path extrusionOk="0" h="60" w="29">
                  <a:moveTo>
                    <a:pt x="25" y="60"/>
                  </a:moveTo>
                  <a:cubicBezTo>
                    <a:pt x="25" y="60"/>
                    <a:pt x="25" y="60"/>
                    <a:pt x="24" y="60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1" y="54"/>
                    <a:pt x="1" y="53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1"/>
                    <a:pt x="24" y="0"/>
                    <a:pt x="26" y="1"/>
                  </a:cubicBezTo>
                  <a:cubicBezTo>
                    <a:pt x="28" y="1"/>
                    <a:pt x="29" y="4"/>
                    <a:pt x="28" y="5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4"/>
                    <a:pt x="29" y="56"/>
                    <a:pt x="29" y="58"/>
                  </a:cubicBezTo>
                  <a:cubicBezTo>
                    <a:pt x="28" y="59"/>
                    <a:pt x="27" y="60"/>
                    <a:pt x="25" y="60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 flipH="1">
              <a:off x="2235766" y="3853127"/>
              <a:ext cx="192329" cy="61645"/>
            </a:xfrm>
            <a:custGeom>
              <a:rect b="b" l="l" r="r" t="t"/>
              <a:pathLst>
                <a:path extrusionOk="0" h="19" w="59">
                  <a:moveTo>
                    <a:pt x="34" y="19"/>
                  </a:moveTo>
                  <a:cubicBezTo>
                    <a:pt x="15" y="19"/>
                    <a:pt x="2" y="8"/>
                    <a:pt x="2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7" y="2"/>
                    <a:pt x="26" y="19"/>
                    <a:pt x="53" y="7"/>
                  </a:cubicBezTo>
                  <a:cubicBezTo>
                    <a:pt x="55" y="6"/>
                    <a:pt x="57" y="7"/>
                    <a:pt x="58" y="9"/>
                  </a:cubicBezTo>
                  <a:cubicBezTo>
                    <a:pt x="59" y="11"/>
                    <a:pt x="58" y="13"/>
                    <a:pt x="56" y="14"/>
                  </a:cubicBezTo>
                  <a:cubicBezTo>
                    <a:pt x="48" y="17"/>
                    <a:pt x="41" y="19"/>
                    <a:pt x="34" y="19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 flipH="1">
              <a:off x="1784533" y="2953128"/>
              <a:ext cx="756987" cy="530138"/>
            </a:xfrm>
            <a:custGeom>
              <a:rect b="b" l="l" r="r" t="t"/>
              <a:pathLst>
                <a:path extrusionOk="0" h="163" w="233">
                  <a:moveTo>
                    <a:pt x="233" y="92"/>
                  </a:moveTo>
                  <a:cubicBezTo>
                    <a:pt x="233" y="92"/>
                    <a:pt x="225" y="68"/>
                    <a:pt x="220" y="56"/>
                  </a:cubicBezTo>
                  <a:cubicBezTo>
                    <a:pt x="214" y="44"/>
                    <a:pt x="121" y="13"/>
                    <a:pt x="93" y="0"/>
                  </a:cubicBezTo>
                  <a:cubicBezTo>
                    <a:pt x="93" y="0"/>
                    <a:pt x="42" y="11"/>
                    <a:pt x="27" y="18"/>
                  </a:cubicBezTo>
                  <a:cubicBezTo>
                    <a:pt x="27" y="18"/>
                    <a:pt x="7" y="50"/>
                    <a:pt x="4" y="66"/>
                  </a:cubicBezTo>
                  <a:cubicBezTo>
                    <a:pt x="0" y="83"/>
                    <a:pt x="14" y="105"/>
                    <a:pt x="35" y="121"/>
                  </a:cubicBezTo>
                  <a:cubicBezTo>
                    <a:pt x="35" y="121"/>
                    <a:pt x="39" y="96"/>
                    <a:pt x="45" y="99"/>
                  </a:cubicBezTo>
                  <a:cubicBezTo>
                    <a:pt x="51" y="101"/>
                    <a:pt x="94" y="143"/>
                    <a:pt x="94" y="143"/>
                  </a:cubicBezTo>
                  <a:cubicBezTo>
                    <a:pt x="94" y="143"/>
                    <a:pt x="102" y="104"/>
                    <a:pt x="106" y="104"/>
                  </a:cubicBezTo>
                  <a:cubicBezTo>
                    <a:pt x="110" y="104"/>
                    <a:pt x="155" y="163"/>
                    <a:pt x="159" y="163"/>
                  </a:cubicBezTo>
                  <a:cubicBezTo>
                    <a:pt x="163" y="163"/>
                    <a:pt x="160" y="137"/>
                    <a:pt x="160" y="137"/>
                  </a:cubicBezTo>
                  <a:cubicBezTo>
                    <a:pt x="212" y="163"/>
                    <a:pt x="212" y="163"/>
                    <a:pt x="212" y="163"/>
                  </a:cubicBezTo>
                  <a:lnTo>
                    <a:pt x="233" y="92"/>
                  </a:ln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 flipH="1">
              <a:off x="1836315" y="3369839"/>
              <a:ext cx="143014" cy="266301"/>
            </a:xfrm>
            <a:custGeom>
              <a:rect b="b" l="l" r="r" t="t"/>
              <a:pathLst>
                <a:path extrusionOk="0" h="108" w="58">
                  <a:moveTo>
                    <a:pt x="13" y="20"/>
                  </a:moveTo>
                  <a:lnTo>
                    <a:pt x="0" y="61"/>
                  </a:lnTo>
                  <a:lnTo>
                    <a:pt x="4" y="108"/>
                  </a:lnTo>
                  <a:lnTo>
                    <a:pt x="52" y="74"/>
                  </a:lnTo>
                  <a:lnTo>
                    <a:pt x="58" y="0"/>
                  </a:lnTo>
                  <a:lnTo>
                    <a:pt x="13" y="20"/>
                  </a:ln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 flipH="1">
              <a:off x="2243163" y="4642167"/>
              <a:ext cx="401918" cy="2214246"/>
            </a:xfrm>
            <a:custGeom>
              <a:rect b="b" l="l" r="r" t="t"/>
              <a:pathLst>
                <a:path extrusionOk="0" h="681" w="124">
                  <a:moveTo>
                    <a:pt x="105" y="0"/>
                  </a:moveTo>
                  <a:cubicBezTo>
                    <a:pt x="97" y="27"/>
                    <a:pt x="97" y="27"/>
                    <a:pt x="97" y="27"/>
                  </a:cubicBezTo>
                  <a:cubicBezTo>
                    <a:pt x="97" y="27"/>
                    <a:pt x="47" y="365"/>
                    <a:pt x="37" y="417"/>
                  </a:cubicBezTo>
                  <a:cubicBezTo>
                    <a:pt x="27" y="470"/>
                    <a:pt x="0" y="681"/>
                    <a:pt x="0" y="681"/>
                  </a:cubicBezTo>
                  <a:cubicBezTo>
                    <a:pt x="88" y="681"/>
                    <a:pt x="88" y="681"/>
                    <a:pt x="88" y="681"/>
                  </a:cubicBezTo>
                  <a:cubicBezTo>
                    <a:pt x="88" y="681"/>
                    <a:pt x="99" y="468"/>
                    <a:pt x="103" y="369"/>
                  </a:cubicBezTo>
                  <a:cubicBezTo>
                    <a:pt x="107" y="275"/>
                    <a:pt x="124" y="31"/>
                    <a:pt x="124" y="31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 flipH="1">
              <a:off x="1836313" y="4247647"/>
              <a:ext cx="648494" cy="451233"/>
            </a:xfrm>
            <a:custGeom>
              <a:rect b="b" l="l" r="r" t="t"/>
              <a:pathLst>
                <a:path extrusionOk="0" h="139" w="200">
                  <a:moveTo>
                    <a:pt x="108" y="139"/>
                  </a:moveTo>
                  <a:cubicBezTo>
                    <a:pt x="108" y="139"/>
                    <a:pt x="108" y="139"/>
                    <a:pt x="108" y="139"/>
                  </a:cubicBezTo>
                  <a:cubicBezTo>
                    <a:pt x="107" y="139"/>
                    <a:pt x="106" y="138"/>
                    <a:pt x="105" y="137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1" y="124"/>
                    <a:pt x="9" y="124"/>
                    <a:pt x="8" y="123"/>
                  </a:cubicBezTo>
                  <a:cubicBezTo>
                    <a:pt x="7" y="123"/>
                    <a:pt x="6" y="122"/>
                    <a:pt x="6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9" y="60"/>
                    <a:pt x="70" y="60"/>
                    <a:pt x="71" y="60"/>
                  </a:cubicBezTo>
                  <a:cubicBezTo>
                    <a:pt x="72" y="61"/>
                    <a:pt x="73" y="61"/>
                    <a:pt x="73" y="62"/>
                  </a:cubicBezTo>
                  <a:cubicBezTo>
                    <a:pt x="109" y="129"/>
                    <a:pt x="109" y="129"/>
                    <a:pt x="109" y="129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3"/>
                    <a:pt x="196" y="23"/>
                    <a:pt x="198" y="24"/>
                  </a:cubicBezTo>
                  <a:cubicBezTo>
                    <a:pt x="200" y="25"/>
                    <a:pt x="200" y="28"/>
                    <a:pt x="199" y="29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1" y="139"/>
                    <a:pt x="110" y="139"/>
                    <a:pt x="108" y="139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 flipH="1">
              <a:off x="2800423" y="4844359"/>
              <a:ext cx="133151" cy="991232"/>
            </a:xfrm>
            <a:custGeom>
              <a:rect b="b" l="l" r="r" t="t"/>
              <a:pathLst>
                <a:path extrusionOk="0" h="305" w="41">
                  <a:moveTo>
                    <a:pt x="37" y="305"/>
                  </a:moveTo>
                  <a:cubicBezTo>
                    <a:pt x="35" y="305"/>
                    <a:pt x="34" y="303"/>
                    <a:pt x="33" y="3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6" y="0"/>
                    <a:pt x="7" y="2"/>
                    <a:pt x="8" y="4"/>
                  </a:cubicBezTo>
                  <a:cubicBezTo>
                    <a:pt x="40" y="301"/>
                    <a:pt x="40" y="301"/>
                    <a:pt x="40" y="301"/>
                  </a:cubicBezTo>
                  <a:cubicBezTo>
                    <a:pt x="41" y="302"/>
                    <a:pt x="39" y="304"/>
                    <a:pt x="37" y="304"/>
                  </a:cubicBezTo>
                  <a:cubicBezTo>
                    <a:pt x="37" y="304"/>
                    <a:pt x="37" y="305"/>
                    <a:pt x="37" y="305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 flipH="1">
              <a:off x="3776861" y="4383264"/>
              <a:ext cx="692877" cy="236712"/>
            </a:xfrm>
            <a:custGeom>
              <a:rect b="b" l="l" r="r" t="t"/>
              <a:pathLst>
                <a:path extrusionOk="0" h="73" w="213">
                  <a:moveTo>
                    <a:pt x="180" y="27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12" y="8"/>
                    <a:pt x="0" y="22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213" y="56"/>
                    <a:pt x="213" y="56"/>
                    <a:pt x="213" y="56"/>
                  </a:cubicBezTo>
                  <a:lnTo>
                    <a:pt x="180" y="27"/>
                  </a:lnTo>
                  <a:close/>
                </a:path>
              </a:pathLst>
            </a:custGeom>
            <a:solidFill>
              <a:srgbClr val="F8A4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 flipH="1">
              <a:off x="3500696" y="4301894"/>
              <a:ext cx="1084931" cy="572055"/>
            </a:xfrm>
            <a:custGeom>
              <a:rect b="b" l="l" r="r" t="t"/>
              <a:pathLst>
                <a:path extrusionOk="0" h="176" w="334">
                  <a:moveTo>
                    <a:pt x="334" y="139"/>
                  </a:moveTo>
                  <a:cubicBezTo>
                    <a:pt x="299" y="97"/>
                    <a:pt x="299" y="97"/>
                    <a:pt x="299" y="97"/>
                  </a:cubicBezTo>
                  <a:cubicBezTo>
                    <a:pt x="299" y="97"/>
                    <a:pt x="292" y="70"/>
                    <a:pt x="289" y="56"/>
                  </a:cubicBezTo>
                  <a:cubicBezTo>
                    <a:pt x="286" y="42"/>
                    <a:pt x="247" y="21"/>
                    <a:pt x="233" y="19"/>
                  </a:cubicBezTo>
                  <a:cubicBezTo>
                    <a:pt x="219" y="17"/>
                    <a:pt x="194" y="28"/>
                    <a:pt x="171" y="17"/>
                  </a:cubicBezTo>
                  <a:cubicBezTo>
                    <a:pt x="148" y="7"/>
                    <a:pt x="140" y="0"/>
                    <a:pt x="140" y="0"/>
                  </a:cubicBezTo>
                  <a:cubicBezTo>
                    <a:pt x="140" y="0"/>
                    <a:pt x="141" y="21"/>
                    <a:pt x="143" y="25"/>
                  </a:cubicBezTo>
                  <a:cubicBezTo>
                    <a:pt x="144" y="30"/>
                    <a:pt x="180" y="42"/>
                    <a:pt x="188" y="44"/>
                  </a:cubicBezTo>
                  <a:cubicBezTo>
                    <a:pt x="196" y="45"/>
                    <a:pt x="216" y="52"/>
                    <a:pt x="216" y="52"/>
                  </a:cubicBezTo>
                  <a:cubicBezTo>
                    <a:pt x="207" y="67"/>
                    <a:pt x="207" y="67"/>
                    <a:pt x="207" y="67"/>
                  </a:cubicBezTo>
                  <a:cubicBezTo>
                    <a:pt x="207" y="67"/>
                    <a:pt x="141" y="83"/>
                    <a:pt x="130" y="83"/>
                  </a:cubicBezTo>
                  <a:cubicBezTo>
                    <a:pt x="120" y="83"/>
                    <a:pt x="18" y="33"/>
                    <a:pt x="18" y="3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44" y="131"/>
                    <a:pt x="155" y="133"/>
                  </a:cubicBezTo>
                  <a:cubicBezTo>
                    <a:pt x="166" y="134"/>
                    <a:pt x="238" y="133"/>
                    <a:pt x="238" y="133"/>
                  </a:cubicBezTo>
                  <a:cubicBezTo>
                    <a:pt x="280" y="176"/>
                    <a:pt x="280" y="176"/>
                    <a:pt x="280" y="176"/>
                  </a:cubicBezTo>
                  <a:lnTo>
                    <a:pt x="334" y="139"/>
                  </a:lnTo>
                  <a:close/>
                </a:path>
              </a:pathLst>
            </a:custGeom>
            <a:solidFill>
              <a:srgbClr val="FAB3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 flipH="1">
              <a:off x="1508369" y="4605182"/>
              <a:ext cx="2312875" cy="1321643"/>
            </a:xfrm>
            <a:custGeom>
              <a:rect b="b" l="l" r="r" t="t"/>
              <a:pathLst>
                <a:path extrusionOk="0" h="407" w="712">
                  <a:moveTo>
                    <a:pt x="642" y="78"/>
                  </a:moveTo>
                  <a:cubicBezTo>
                    <a:pt x="642" y="78"/>
                    <a:pt x="321" y="244"/>
                    <a:pt x="298" y="254"/>
                  </a:cubicBezTo>
                  <a:cubicBezTo>
                    <a:pt x="298" y="254"/>
                    <a:pt x="86" y="21"/>
                    <a:pt x="67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36" y="355"/>
                    <a:pt x="236" y="355"/>
                    <a:pt x="236" y="355"/>
                  </a:cubicBezTo>
                  <a:cubicBezTo>
                    <a:pt x="236" y="355"/>
                    <a:pt x="269" y="407"/>
                    <a:pt x="339" y="388"/>
                  </a:cubicBezTo>
                  <a:cubicBezTo>
                    <a:pt x="712" y="249"/>
                    <a:pt x="712" y="249"/>
                    <a:pt x="712" y="2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" name="Google Shape;143;p1"/>
            <p:cNvCxnSpPr/>
            <p:nvPr/>
          </p:nvCxnSpPr>
          <p:spPr>
            <a:xfrm>
              <a:off x="3604258" y="4605182"/>
              <a:ext cx="0" cy="0"/>
            </a:xfrm>
            <a:prstGeom prst="straightConnector1">
              <a:avLst/>
            </a:prstGeom>
            <a:noFill/>
            <a:ln cap="rnd" cmpd="sng" w="14275">
              <a:solidFill>
                <a:srgbClr val="323C5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" name="Google Shape;144;p1"/>
            <p:cNvSpPr/>
            <p:nvPr/>
          </p:nvSpPr>
          <p:spPr>
            <a:xfrm flipH="1">
              <a:off x="1562615" y="4590387"/>
              <a:ext cx="2270958" cy="1336438"/>
            </a:xfrm>
            <a:custGeom>
              <a:rect b="b" l="l" r="r" t="t"/>
              <a:pathLst>
                <a:path extrusionOk="0" h="411" w="699">
                  <a:moveTo>
                    <a:pt x="313" y="402"/>
                  </a:moveTo>
                  <a:cubicBezTo>
                    <a:pt x="265" y="402"/>
                    <a:pt x="237" y="361"/>
                    <a:pt x="237" y="361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2"/>
                    <a:pt x="0" y="60"/>
                    <a:pt x="2" y="59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71" y="0"/>
                    <a:pt x="73" y="1"/>
                    <a:pt x="74" y="2"/>
                  </a:cubicBezTo>
                  <a:cubicBezTo>
                    <a:pt x="302" y="253"/>
                    <a:pt x="302" y="253"/>
                    <a:pt x="302" y="253"/>
                  </a:cubicBezTo>
                  <a:cubicBezTo>
                    <a:pt x="655" y="65"/>
                    <a:pt x="655" y="65"/>
                    <a:pt x="655" y="65"/>
                  </a:cubicBezTo>
                  <a:cubicBezTo>
                    <a:pt x="657" y="64"/>
                    <a:pt x="659" y="65"/>
                    <a:pt x="660" y="67"/>
                  </a:cubicBezTo>
                  <a:cubicBezTo>
                    <a:pt x="661" y="69"/>
                    <a:pt x="661" y="71"/>
                    <a:pt x="659" y="72"/>
                  </a:cubicBezTo>
                  <a:cubicBezTo>
                    <a:pt x="303" y="261"/>
                    <a:pt x="303" y="261"/>
                    <a:pt x="303" y="261"/>
                  </a:cubicBezTo>
                  <a:cubicBezTo>
                    <a:pt x="302" y="262"/>
                    <a:pt x="300" y="262"/>
                    <a:pt x="299" y="26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242" y="357"/>
                    <a:pt x="242" y="357"/>
                    <a:pt x="242" y="357"/>
                  </a:cubicBezTo>
                  <a:cubicBezTo>
                    <a:pt x="244" y="359"/>
                    <a:pt x="281" y="411"/>
                    <a:pt x="342" y="389"/>
                  </a:cubicBezTo>
                  <a:cubicBezTo>
                    <a:pt x="694" y="257"/>
                    <a:pt x="694" y="257"/>
                    <a:pt x="694" y="257"/>
                  </a:cubicBezTo>
                  <a:cubicBezTo>
                    <a:pt x="695" y="256"/>
                    <a:pt x="698" y="257"/>
                    <a:pt x="698" y="259"/>
                  </a:cubicBezTo>
                  <a:cubicBezTo>
                    <a:pt x="699" y="261"/>
                    <a:pt x="698" y="263"/>
                    <a:pt x="696" y="264"/>
                  </a:cubicBezTo>
                  <a:cubicBezTo>
                    <a:pt x="344" y="396"/>
                    <a:pt x="344" y="396"/>
                    <a:pt x="344" y="396"/>
                  </a:cubicBezTo>
                  <a:cubicBezTo>
                    <a:pt x="333" y="400"/>
                    <a:pt x="322" y="402"/>
                    <a:pt x="313" y="402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 flipH="1">
              <a:off x="1695766" y="4676688"/>
              <a:ext cx="120823" cy="204658"/>
            </a:xfrm>
            <a:custGeom>
              <a:rect b="b" l="l" r="r" t="t"/>
              <a:pathLst>
                <a:path extrusionOk="0" h="63" w="37">
                  <a:moveTo>
                    <a:pt x="4" y="63"/>
                  </a:moveTo>
                  <a:cubicBezTo>
                    <a:pt x="4" y="63"/>
                    <a:pt x="3" y="63"/>
                    <a:pt x="2" y="62"/>
                  </a:cubicBezTo>
                  <a:cubicBezTo>
                    <a:pt x="1" y="61"/>
                    <a:pt x="0" y="59"/>
                    <a:pt x="1" y="5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0"/>
                    <a:pt x="32" y="0"/>
                    <a:pt x="34" y="0"/>
                  </a:cubicBezTo>
                  <a:cubicBezTo>
                    <a:pt x="36" y="1"/>
                    <a:pt x="37" y="4"/>
                    <a:pt x="36" y="5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5" y="63"/>
                    <a:pt x="4" y="63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 flipH="1">
              <a:off x="3545080" y="4750660"/>
              <a:ext cx="194795" cy="155343"/>
            </a:xfrm>
            <a:custGeom>
              <a:rect b="b" l="l" r="r" t="t"/>
              <a:pathLst>
                <a:path extrusionOk="0" h="48" w="60">
                  <a:moveTo>
                    <a:pt x="4" y="48"/>
                  </a:moveTo>
                  <a:cubicBezTo>
                    <a:pt x="3" y="48"/>
                    <a:pt x="1" y="48"/>
                    <a:pt x="1" y="47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8" y="0"/>
                    <a:pt x="59" y="2"/>
                  </a:cubicBezTo>
                  <a:cubicBezTo>
                    <a:pt x="60" y="3"/>
                    <a:pt x="60" y="6"/>
                    <a:pt x="58" y="7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48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 flipH="1">
              <a:off x="3870559" y="4395592"/>
              <a:ext cx="670685" cy="189864"/>
            </a:xfrm>
            <a:custGeom>
              <a:rect b="b" l="l" r="r" t="t"/>
              <a:pathLst>
                <a:path extrusionOk="0" h="58" w="206">
                  <a:moveTo>
                    <a:pt x="110" y="58"/>
                  </a:moveTo>
                  <a:cubicBezTo>
                    <a:pt x="109" y="58"/>
                    <a:pt x="109" y="58"/>
                    <a:pt x="108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1" y="19"/>
                    <a:pt x="203" y="19"/>
                    <a:pt x="205" y="20"/>
                  </a:cubicBezTo>
                  <a:cubicBezTo>
                    <a:pt x="206" y="22"/>
                    <a:pt x="206" y="24"/>
                    <a:pt x="205" y="25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89" y="41"/>
                    <a:pt x="188" y="41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0" y="58"/>
                    <a:pt x="110" y="58"/>
                    <a:pt x="110" y="58"/>
                  </a:cubicBezTo>
                  <a:close/>
                </a:path>
              </a:pathLst>
            </a:custGeom>
            <a:solidFill>
              <a:srgbClr val="0D144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"/>
          <p:cNvSpPr txBox="1"/>
          <p:nvPr/>
        </p:nvSpPr>
        <p:spPr>
          <a:xfrm>
            <a:off x="3504575" y="2328241"/>
            <a:ext cx="5777649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절세금융상품 </a:t>
            </a:r>
            <a:endParaRPr b="1" sz="4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시뮬레이션 플랫폼</a:t>
            </a:r>
            <a:endParaRPr/>
          </a:p>
        </p:txBody>
      </p:sp>
      <p:sp>
        <p:nvSpPr>
          <p:cNvPr id="149" name="Google Shape;149;p1"/>
          <p:cNvSpPr txBox="1"/>
          <p:nvPr/>
        </p:nvSpPr>
        <p:spPr>
          <a:xfrm>
            <a:off x="3584662" y="3810656"/>
            <a:ext cx="42641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Montserrat"/>
              <a:buNone/>
            </a:pPr>
            <a:r>
              <a:rPr b="0" i="0" lang="ko-KR" sz="1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변성용 </a:t>
            </a:r>
            <a:r>
              <a:rPr b="0" i="0" lang="ko-KR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bsy644s@naver.com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Montserrat"/>
              <a:buNone/>
            </a:pPr>
            <a:r>
              <a:rPr b="0" i="0" lang="ko-KR" sz="16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노호현 </a:t>
            </a:r>
            <a:r>
              <a:rPr b="0" i="0" lang="ko-KR" sz="1600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postno0310@gmail.com</a:t>
            </a:r>
            <a:endParaRPr b="0" i="0" sz="1600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9534"/>
              </a:buClr>
              <a:buSzPts val="16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3530439" y="1481217"/>
            <a:ext cx="25923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151" name="Google Shape;1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2815" y="1753145"/>
            <a:ext cx="488705" cy="488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"/>
          <p:cNvGrpSpPr/>
          <p:nvPr/>
        </p:nvGrpSpPr>
        <p:grpSpPr>
          <a:xfrm>
            <a:off x="879065" y="1657115"/>
            <a:ext cx="2800823" cy="606228"/>
            <a:chOff x="-2442002" y="1596777"/>
            <a:chExt cx="2128112" cy="460622"/>
          </a:xfrm>
        </p:grpSpPr>
        <p:pic>
          <p:nvPicPr>
            <p:cNvPr id="153" name="Google Shape;15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"/>
            <p:cNvSpPr txBox="1"/>
            <p:nvPr/>
          </p:nvSpPr>
          <p:spPr>
            <a:xfrm>
              <a:off x="-1431191" y="1596777"/>
              <a:ext cx="1117301" cy="444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" name="Google Shape;155;p1"/>
          <p:cNvCxnSpPr/>
          <p:nvPr/>
        </p:nvCxnSpPr>
        <p:spPr>
          <a:xfrm>
            <a:off x="715183" y="2338133"/>
            <a:ext cx="65189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" name="Google Shape;156;p1"/>
          <p:cNvCxnSpPr/>
          <p:nvPr/>
        </p:nvCxnSpPr>
        <p:spPr>
          <a:xfrm>
            <a:off x="715183" y="1558026"/>
            <a:ext cx="6518906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"/>
          <p:cNvSpPr/>
          <p:nvPr/>
        </p:nvSpPr>
        <p:spPr>
          <a:xfrm>
            <a:off x="788275" y="2344394"/>
            <a:ext cx="90043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2024. 10~2025.04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"/>
          <p:cNvSpPr/>
          <p:nvPr/>
        </p:nvSpPr>
        <p:spPr>
          <a:xfrm>
            <a:off x="7171787" y="0"/>
            <a:ext cx="5020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775" y="31375"/>
            <a:ext cx="5020233" cy="181983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"/>
          <p:cNvSpPr/>
          <p:nvPr/>
        </p:nvSpPr>
        <p:spPr>
          <a:xfrm>
            <a:off x="7300050" y="2192801"/>
            <a:ext cx="46383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내 소득과 여유 자금만으로, 능동적으로 전략을 구성하고, 절세 금융상품에 가입할 수 있다면?</a:t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lt1"/>
                </a:solidFill>
              </a:rPr>
              <a:t>이것이 바로 FIT TAX의 출발점 입니다.</a:t>
            </a:r>
            <a:endParaRPr b="1" sz="21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cxnSp>
        <p:nvCxnSpPr>
          <p:cNvPr id="529" name="Google Shape;529;p3"/>
          <p:cNvCxnSpPr/>
          <p:nvPr/>
        </p:nvCxnSpPr>
        <p:spPr>
          <a:xfrm>
            <a:off x="7167223" y="62753"/>
            <a:ext cx="0" cy="6795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0" name="Google Shape;5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772" y="6038345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"/>
          <p:cNvSpPr txBox="1"/>
          <p:nvPr/>
        </p:nvSpPr>
        <p:spPr>
          <a:xfrm>
            <a:off x="1164758" y="6034534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3"/>
          <p:cNvGrpSpPr/>
          <p:nvPr/>
        </p:nvGrpSpPr>
        <p:grpSpPr>
          <a:xfrm>
            <a:off x="8335499" y="3547244"/>
            <a:ext cx="2835466" cy="408455"/>
            <a:chOff x="6207601" y="1779438"/>
            <a:chExt cx="5483400" cy="408455"/>
          </a:xfrm>
        </p:grpSpPr>
        <p:sp>
          <p:nvSpPr>
            <p:cNvPr id="533" name="Google Shape;533;p3"/>
            <p:cNvSpPr/>
            <p:nvPr/>
          </p:nvSpPr>
          <p:spPr>
            <a:xfrm>
              <a:off x="6903547" y="1787693"/>
              <a:ext cx="389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절세금융상품 시뮬레이션 플랫폼</a:t>
              </a:r>
              <a:endParaRPr b="1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4" name="Google Shape;534;p3"/>
            <p:cNvCxnSpPr/>
            <p:nvPr/>
          </p:nvCxnSpPr>
          <p:spPr>
            <a:xfrm>
              <a:off x="6207601" y="2051914"/>
              <a:ext cx="54834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3"/>
            <p:cNvCxnSpPr/>
            <p:nvPr/>
          </p:nvCxnSpPr>
          <p:spPr>
            <a:xfrm>
              <a:off x="6207601" y="1779438"/>
              <a:ext cx="54834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6" name="Google Shape;536;p3"/>
          <p:cNvSpPr/>
          <p:nvPr/>
        </p:nvSpPr>
        <p:spPr>
          <a:xfrm>
            <a:off x="8248628" y="3898120"/>
            <a:ext cx="286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37" name="Google Shape;53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250" y="1271271"/>
            <a:ext cx="3250666" cy="18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238" y="3091089"/>
            <a:ext cx="3069999" cy="16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50" y="1573709"/>
            <a:ext cx="3335399" cy="184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125" y="3198300"/>
            <a:ext cx="3335399" cy="186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9400" y="4676400"/>
            <a:ext cx="3518321" cy="181982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"/>
          <p:cNvSpPr txBox="1"/>
          <p:nvPr/>
        </p:nvSpPr>
        <p:spPr>
          <a:xfrm>
            <a:off x="483575" y="319675"/>
            <a:ext cx="60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14A9A"/>
                </a:solidFill>
              </a:rPr>
              <a:t>1-6. </a:t>
            </a:r>
            <a:r>
              <a:rPr b="1" lang="ko-KR" sz="2400">
                <a:solidFill>
                  <a:srgbClr val="214A9A"/>
                </a:solidFill>
              </a:rPr>
              <a:t>기획 주제 찾기 자동화를 통한 인사이트</a:t>
            </a:r>
            <a:r>
              <a:rPr b="1" lang="ko-KR" sz="2400">
                <a:solidFill>
                  <a:srgbClr val="214A9A"/>
                </a:solidFill>
              </a:rPr>
              <a:t> </a:t>
            </a:r>
            <a:endParaRPr b="1" sz="2400">
              <a:solidFill>
                <a:srgbClr val="214A9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b1ee8df58_1_245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34b1ee8df58_1_245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34b1ee8df58_1_245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34b1ee8df58_1_245"/>
          <p:cNvSpPr txBox="1"/>
          <p:nvPr/>
        </p:nvSpPr>
        <p:spPr>
          <a:xfrm>
            <a:off x="6153850" y="2354850"/>
            <a:ext cx="533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ko-KR" sz="6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ko-KR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서비스 개요</a:t>
            </a:r>
            <a:endParaRPr b="1" i="0" sz="6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g34b1ee8df58_1_245"/>
          <p:cNvSpPr/>
          <p:nvPr/>
        </p:nvSpPr>
        <p:spPr>
          <a:xfrm>
            <a:off x="1057005" y="997168"/>
            <a:ext cx="4863600" cy="486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34b1ee8df58_1_245"/>
          <p:cNvSpPr/>
          <p:nvPr/>
        </p:nvSpPr>
        <p:spPr>
          <a:xfrm>
            <a:off x="790388" y="1159679"/>
            <a:ext cx="4863600" cy="4863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0D1446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g34b1ee8df58_1_245"/>
          <p:cNvGrpSpPr/>
          <p:nvPr/>
        </p:nvGrpSpPr>
        <p:grpSpPr>
          <a:xfrm>
            <a:off x="4463124" y="3677754"/>
            <a:ext cx="404813" cy="268288"/>
            <a:chOff x="10490232" y="1887042"/>
            <a:chExt cx="404813" cy="268288"/>
          </a:xfrm>
        </p:grpSpPr>
        <p:sp>
          <p:nvSpPr>
            <p:cNvPr id="554" name="Google Shape;554;g34b1ee8df58_1_245"/>
            <p:cNvSpPr/>
            <p:nvPr/>
          </p:nvSpPr>
          <p:spPr>
            <a:xfrm>
              <a:off x="10490232" y="1887042"/>
              <a:ext cx="404813" cy="130175"/>
            </a:xfrm>
            <a:custGeom>
              <a:rect b="b" l="l" r="r" t="t"/>
              <a:pathLst>
                <a:path extrusionOk="0" h="62" w="194">
                  <a:moveTo>
                    <a:pt x="194" y="53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37" y="14"/>
                    <a:pt x="57" y="14"/>
                    <a:pt x="9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3" y="0"/>
                    <a:pt x="141" y="0"/>
                    <a:pt x="194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g34b1ee8df58_1_245"/>
            <p:cNvSpPr/>
            <p:nvPr/>
          </p:nvSpPr>
          <p:spPr>
            <a:xfrm>
              <a:off x="10539444" y="1964830"/>
              <a:ext cx="306388" cy="104775"/>
            </a:xfrm>
            <a:custGeom>
              <a:rect b="b" l="l" r="r" t="t"/>
              <a:pathLst>
                <a:path extrusionOk="0" h="50" w="146">
                  <a:moveTo>
                    <a:pt x="146" y="41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02" y="14"/>
                    <a:pt x="44" y="14"/>
                    <a:pt x="9" y="5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0" y="0"/>
                    <a:pt x="106" y="0"/>
                    <a:pt x="146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g34b1ee8df58_1_245"/>
            <p:cNvSpPr/>
            <p:nvPr/>
          </p:nvSpPr>
          <p:spPr>
            <a:xfrm>
              <a:off x="10585482" y="2037855"/>
              <a:ext cx="214313" cy="77788"/>
            </a:xfrm>
            <a:custGeom>
              <a:rect b="b" l="l" r="r" t="t"/>
              <a:pathLst>
                <a:path extrusionOk="0" h="37" w="102">
                  <a:moveTo>
                    <a:pt x="102" y="28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70" y="14"/>
                    <a:pt x="32" y="14"/>
                    <a:pt x="1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8" y="0"/>
                    <a:pt x="74" y="0"/>
                    <a:pt x="10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34b1ee8df58_1_245"/>
            <p:cNvSpPr/>
            <p:nvPr/>
          </p:nvSpPr>
          <p:spPr>
            <a:xfrm>
              <a:off x="10625169" y="2099767"/>
              <a:ext cx="134938" cy="55563"/>
            </a:xfrm>
            <a:custGeom>
              <a:rect b="b" l="l" r="r" t="t"/>
              <a:pathLst>
                <a:path extrusionOk="0" h="26" w="64">
                  <a:moveTo>
                    <a:pt x="64" y="17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42" y="14"/>
                    <a:pt x="22" y="14"/>
                    <a:pt x="9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0"/>
                    <a:pt x="46" y="0"/>
                    <a:pt x="6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g34b1ee8df58_1_245"/>
          <p:cNvSpPr/>
          <p:nvPr/>
        </p:nvSpPr>
        <p:spPr>
          <a:xfrm>
            <a:off x="2042117" y="2918644"/>
            <a:ext cx="259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559" name="Google Shape;559;g34b1ee8df58_1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26" y="3018623"/>
            <a:ext cx="706755" cy="706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g34b1ee8df58_1_245"/>
          <p:cNvGrpSpPr/>
          <p:nvPr/>
        </p:nvGrpSpPr>
        <p:grpSpPr>
          <a:xfrm rot="5400000">
            <a:off x="3176461" y="3472336"/>
            <a:ext cx="947743" cy="1895356"/>
            <a:chOff x="3255640" y="1650892"/>
            <a:chExt cx="1205013" cy="2409862"/>
          </a:xfrm>
        </p:grpSpPr>
        <p:sp>
          <p:nvSpPr>
            <p:cNvPr id="561" name="Google Shape;561;g34b1ee8df58_1_245"/>
            <p:cNvSpPr/>
            <p:nvPr/>
          </p:nvSpPr>
          <p:spPr>
            <a:xfrm>
              <a:off x="3654103" y="2439879"/>
              <a:ext cx="444500" cy="1189038"/>
            </a:xfrm>
            <a:custGeom>
              <a:rect b="b" l="l" r="r" t="t"/>
              <a:pathLst>
                <a:path extrusionOk="0" h="749" w="280">
                  <a:moveTo>
                    <a:pt x="140" y="52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80" y="749"/>
                  </a:lnTo>
                  <a:lnTo>
                    <a:pt x="280" y="2"/>
                  </a:lnTo>
                  <a:lnTo>
                    <a:pt x="140" y="52"/>
                  </a:lnTo>
                  <a:close/>
                </a:path>
              </a:pathLst>
            </a:custGeom>
            <a:solidFill>
              <a:srgbClr val="FEBC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2" name="Google Shape;562;g34b1ee8df58_1_245"/>
            <p:cNvGrpSpPr/>
            <p:nvPr/>
          </p:nvGrpSpPr>
          <p:grpSpPr>
            <a:xfrm>
              <a:off x="3654103" y="1962042"/>
              <a:ext cx="806550" cy="1566863"/>
              <a:chOff x="10498411" y="-471922"/>
              <a:chExt cx="806550" cy="1566863"/>
            </a:xfrm>
          </p:grpSpPr>
          <p:sp>
            <p:nvSpPr>
              <p:cNvPr id="563" name="Google Shape;563;g34b1ee8df58_1_245"/>
              <p:cNvSpPr/>
              <p:nvPr/>
            </p:nvSpPr>
            <p:spPr>
              <a:xfrm>
                <a:off x="10860361" y="-241735"/>
                <a:ext cx="444500" cy="1190625"/>
              </a:xfrm>
              <a:custGeom>
                <a:rect b="b" l="l" r="r" t="t"/>
                <a:pathLst>
                  <a:path extrusionOk="0" h="750" w="280">
                    <a:moveTo>
                      <a:pt x="140" y="52"/>
                    </a:moveTo>
                    <a:lnTo>
                      <a:pt x="0" y="0"/>
                    </a:lnTo>
                    <a:lnTo>
                      <a:pt x="0" y="750"/>
                    </a:lnTo>
                    <a:lnTo>
                      <a:pt x="280" y="750"/>
                    </a:lnTo>
                    <a:lnTo>
                      <a:pt x="280" y="3"/>
                    </a:lnTo>
                    <a:lnTo>
                      <a:pt x="140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g34b1ee8df58_1_245"/>
              <p:cNvSpPr/>
              <p:nvPr/>
            </p:nvSpPr>
            <p:spPr>
              <a:xfrm>
                <a:off x="10860361" y="-471922"/>
                <a:ext cx="444600" cy="444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g34b1ee8df58_1_245"/>
              <p:cNvSpPr/>
              <p:nvPr/>
            </p:nvSpPr>
            <p:spPr>
              <a:xfrm>
                <a:off x="10909573" y="-421122"/>
                <a:ext cx="344400" cy="34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g34b1ee8df58_1_245"/>
              <p:cNvSpPr/>
              <p:nvPr/>
            </p:nvSpPr>
            <p:spPr>
              <a:xfrm>
                <a:off x="10877823" y="329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g34b1ee8df58_1_245"/>
              <p:cNvSpPr/>
              <p:nvPr/>
            </p:nvSpPr>
            <p:spPr>
              <a:xfrm>
                <a:off x="1087782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g34b1ee8df58_1_245"/>
              <p:cNvSpPr/>
              <p:nvPr/>
            </p:nvSpPr>
            <p:spPr>
              <a:xfrm>
                <a:off x="10877823" y="499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g34b1ee8df58_1_245"/>
              <p:cNvSpPr/>
              <p:nvPr/>
            </p:nvSpPr>
            <p:spPr>
              <a:xfrm>
                <a:off x="10877823" y="585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g34b1ee8df58_1_245"/>
              <p:cNvSpPr/>
              <p:nvPr/>
            </p:nvSpPr>
            <p:spPr>
              <a:xfrm>
                <a:off x="10877823" y="6679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g34b1ee8df58_1_245"/>
              <p:cNvSpPr/>
              <p:nvPr/>
            </p:nvSpPr>
            <p:spPr>
              <a:xfrm>
                <a:off x="10877823" y="-43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g34b1ee8df58_1_245"/>
              <p:cNvSpPr/>
              <p:nvPr/>
            </p:nvSpPr>
            <p:spPr>
              <a:xfrm>
                <a:off x="10877823" y="852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g34b1ee8df58_1_245"/>
              <p:cNvSpPr/>
              <p:nvPr/>
            </p:nvSpPr>
            <p:spPr>
              <a:xfrm>
                <a:off x="10877823" y="167840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g34b1ee8df58_1_245"/>
              <p:cNvSpPr/>
              <p:nvPr/>
            </p:nvSpPr>
            <p:spPr>
              <a:xfrm>
                <a:off x="10877823" y="253565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34b1ee8df58_1_245"/>
              <p:cNvSpPr/>
              <p:nvPr/>
            </p:nvSpPr>
            <p:spPr>
              <a:xfrm>
                <a:off x="10877823" y="753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34b1ee8df58_1_245"/>
              <p:cNvSpPr/>
              <p:nvPr/>
            </p:nvSpPr>
            <p:spPr>
              <a:xfrm>
                <a:off x="10877823" y="837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34b1ee8df58_1_245"/>
              <p:cNvSpPr/>
              <p:nvPr/>
            </p:nvSpPr>
            <p:spPr>
              <a:xfrm>
                <a:off x="10969898" y="-329047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7"/>
                      <a:pt x="68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39" y="87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7"/>
                      <a:pt x="26" y="8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0" y="43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1"/>
                      <a:pt x="20" y="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1" y="1"/>
                      <a:pt x="61" y="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0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2"/>
                      <a:pt x="108" y="33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34b1ee8df58_1_245"/>
              <p:cNvSpPr/>
              <p:nvPr/>
            </p:nvSpPr>
            <p:spPr>
              <a:xfrm>
                <a:off x="10498411" y="-224272"/>
                <a:ext cx="444600" cy="444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34b1ee8df58_1_245"/>
              <p:cNvSpPr/>
              <p:nvPr/>
            </p:nvSpPr>
            <p:spPr>
              <a:xfrm>
                <a:off x="10549211" y="-175060"/>
                <a:ext cx="346200" cy="346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g34b1ee8df58_1_245"/>
              <p:cNvSpPr/>
              <p:nvPr/>
            </p:nvSpPr>
            <p:spPr>
              <a:xfrm>
                <a:off x="10515873" y="575828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g34b1ee8df58_1_245"/>
              <p:cNvSpPr/>
              <p:nvPr/>
            </p:nvSpPr>
            <p:spPr>
              <a:xfrm>
                <a:off x="10515873" y="661553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34b1ee8df58_1_245"/>
              <p:cNvSpPr/>
              <p:nvPr/>
            </p:nvSpPr>
            <p:spPr>
              <a:xfrm>
                <a:off x="10515873" y="7456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g34b1ee8df58_1_245"/>
              <p:cNvSpPr/>
              <p:nvPr/>
            </p:nvSpPr>
            <p:spPr>
              <a:xfrm>
                <a:off x="10515873" y="8314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g34b1ee8df58_1_245"/>
              <p:cNvSpPr/>
              <p:nvPr/>
            </p:nvSpPr>
            <p:spPr>
              <a:xfrm>
                <a:off x="10515873" y="9155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g34b1ee8df58_1_245"/>
              <p:cNvSpPr/>
              <p:nvPr/>
            </p:nvSpPr>
            <p:spPr>
              <a:xfrm>
                <a:off x="10515873" y="245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34b1ee8df58_1_245"/>
              <p:cNvSpPr/>
              <p:nvPr/>
            </p:nvSpPr>
            <p:spPr>
              <a:xfrm>
                <a:off x="10515873" y="331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34b1ee8df58_1_245"/>
              <p:cNvSpPr/>
              <p:nvPr/>
            </p:nvSpPr>
            <p:spPr>
              <a:xfrm>
                <a:off x="1051587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34b1ee8df58_1_245"/>
              <p:cNvSpPr/>
              <p:nvPr/>
            </p:nvSpPr>
            <p:spPr>
              <a:xfrm>
                <a:off x="10515873" y="5012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34b1ee8df58_1_245"/>
              <p:cNvSpPr/>
              <p:nvPr/>
            </p:nvSpPr>
            <p:spPr>
              <a:xfrm>
                <a:off x="10515873" y="100127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34b1ee8df58_1_245"/>
              <p:cNvSpPr/>
              <p:nvPr/>
            </p:nvSpPr>
            <p:spPr>
              <a:xfrm>
                <a:off x="10515873" y="10870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34b1ee8df58_1_245"/>
              <p:cNvSpPr/>
              <p:nvPr/>
            </p:nvSpPr>
            <p:spPr>
              <a:xfrm>
                <a:off x="10607948" y="-82985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0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6" y="88"/>
                      <a:pt x="26" y="87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1" y="43"/>
                      <a:pt x="0" y="42"/>
                      <a:pt x="0" y="4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1"/>
                    </a:cubicBezTo>
                    <a:cubicBezTo>
                      <a:pt x="61" y="1"/>
                      <a:pt x="61" y="1"/>
                      <a:pt x="61" y="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9" y="1"/>
                      <a:pt x="89" y="1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3"/>
                      <a:pt x="108" y="34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1" y="43"/>
                      <a:pt x="71" y="43"/>
                      <a:pt x="71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g34b1ee8df58_1_245"/>
            <p:cNvGrpSpPr/>
            <p:nvPr/>
          </p:nvGrpSpPr>
          <p:grpSpPr>
            <a:xfrm>
              <a:off x="3411215" y="2493854"/>
              <a:ext cx="773100" cy="1566900"/>
              <a:chOff x="10255523" y="59890"/>
              <a:chExt cx="773100" cy="1566900"/>
            </a:xfrm>
          </p:grpSpPr>
          <p:sp>
            <p:nvSpPr>
              <p:cNvPr id="593" name="Google Shape;593;g34b1ee8df58_1_245"/>
              <p:cNvSpPr/>
              <p:nvPr/>
            </p:nvSpPr>
            <p:spPr>
              <a:xfrm>
                <a:off x="10255523" y="59890"/>
                <a:ext cx="773100" cy="1566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g34b1ee8df58_1_245"/>
              <p:cNvSpPr/>
              <p:nvPr/>
            </p:nvSpPr>
            <p:spPr>
              <a:xfrm>
                <a:off x="10344423" y="158315"/>
                <a:ext cx="596900" cy="1370013"/>
              </a:xfrm>
              <a:custGeom>
                <a:rect b="b" l="l" r="r" t="t"/>
                <a:pathLst>
                  <a:path extrusionOk="0" h="655" w="285">
                    <a:moveTo>
                      <a:pt x="211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42"/>
                      <a:pt x="43" y="76"/>
                      <a:pt x="1" y="76"/>
                    </a:cubicBezTo>
                    <a:cubicBezTo>
                      <a:pt x="1" y="76"/>
                      <a:pt x="0" y="76"/>
                      <a:pt x="0" y="76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577"/>
                      <a:pt x="1" y="577"/>
                      <a:pt x="1" y="577"/>
                    </a:cubicBezTo>
                    <a:cubicBezTo>
                      <a:pt x="43" y="577"/>
                      <a:pt x="76" y="611"/>
                      <a:pt x="76" y="653"/>
                    </a:cubicBezTo>
                    <a:cubicBezTo>
                      <a:pt x="76" y="654"/>
                      <a:pt x="76" y="654"/>
                      <a:pt x="76" y="655"/>
                    </a:cubicBezTo>
                    <a:cubicBezTo>
                      <a:pt x="211" y="655"/>
                      <a:pt x="211" y="655"/>
                      <a:pt x="211" y="655"/>
                    </a:cubicBezTo>
                    <a:cubicBezTo>
                      <a:pt x="211" y="654"/>
                      <a:pt x="211" y="654"/>
                      <a:pt x="211" y="653"/>
                    </a:cubicBezTo>
                    <a:cubicBezTo>
                      <a:pt x="211" y="612"/>
                      <a:pt x="244" y="578"/>
                      <a:pt x="285" y="577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44" y="75"/>
                      <a:pt x="211" y="42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34b1ee8df58_1_245"/>
              <p:cNvSpPr/>
              <p:nvPr/>
            </p:nvSpPr>
            <p:spPr>
              <a:xfrm>
                <a:off x="10534923" y="1174315"/>
                <a:ext cx="216000" cy="21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34b1ee8df58_1_245"/>
              <p:cNvSpPr/>
              <p:nvPr/>
            </p:nvSpPr>
            <p:spPr>
              <a:xfrm>
                <a:off x="10534923" y="293253"/>
                <a:ext cx="216000" cy="21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34b1ee8df58_1_245"/>
              <p:cNvSpPr/>
              <p:nvPr/>
            </p:nvSpPr>
            <p:spPr>
              <a:xfrm>
                <a:off x="10422211" y="621865"/>
                <a:ext cx="441300" cy="441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g34b1ee8df58_1_245"/>
              <p:cNvSpPr/>
              <p:nvPr/>
            </p:nvSpPr>
            <p:spPr>
              <a:xfrm>
                <a:off x="10526986" y="680603"/>
                <a:ext cx="265113" cy="323850"/>
              </a:xfrm>
              <a:custGeom>
                <a:rect b="b" l="l" r="r" t="t"/>
                <a:pathLst>
                  <a:path extrusionOk="0" h="155" w="127">
                    <a:moveTo>
                      <a:pt x="62" y="23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6" y="38"/>
                    </a:cubicBezTo>
                    <a:cubicBezTo>
                      <a:pt x="126" y="38"/>
                      <a:pt x="127" y="39"/>
                      <a:pt x="127" y="4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6" y="56"/>
                    </a:cubicBezTo>
                    <a:cubicBezTo>
                      <a:pt x="126" y="56"/>
                      <a:pt x="126" y="56"/>
                      <a:pt x="125" y="57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6" y="98"/>
                      <a:pt x="126" y="99"/>
                      <a:pt x="126" y="99"/>
                    </a:cubicBezTo>
                    <a:cubicBezTo>
                      <a:pt x="126" y="99"/>
                      <a:pt x="127" y="100"/>
                      <a:pt x="127" y="101"/>
                    </a:cubicBezTo>
                    <a:cubicBezTo>
                      <a:pt x="127" y="115"/>
                      <a:pt x="127" y="115"/>
                      <a:pt x="127" y="115"/>
                    </a:cubicBezTo>
                    <a:cubicBezTo>
                      <a:pt x="127" y="116"/>
                      <a:pt x="126" y="117"/>
                      <a:pt x="126" y="117"/>
                    </a:cubicBezTo>
                    <a:cubicBezTo>
                      <a:pt x="126" y="117"/>
                      <a:pt x="126" y="117"/>
                      <a:pt x="125" y="118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3"/>
                      <a:pt x="62" y="154"/>
                      <a:pt x="61" y="154"/>
                    </a:cubicBezTo>
                    <a:cubicBezTo>
                      <a:pt x="61" y="155"/>
                      <a:pt x="61" y="155"/>
                      <a:pt x="60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7" y="155"/>
                      <a:pt x="47" y="155"/>
                      <a:pt x="46" y="154"/>
                    </a:cubicBezTo>
                    <a:cubicBezTo>
                      <a:pt x="46" y="154"/>
                      <a:pt x="46" y="153"/>
                      <a:pt x="46" y="152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1" y="145"/>
                      <a:pt x="0" y="145"/>
                    </a:cubicBezTo>
                    <a:cubicBezTo>
                      <a:pt x="0" y="145"/>
                      <a:pt x="0" y="144"/>
                      <a:pt x="0" y="142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0" y="127"/>
                      <a:pt x="1" y="127"/>
                      <a:pt x="2" y="127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0" y="87"/>
                      <a:pt x="0" y="86"/>
                    </a:cubicBezTo>
                    <a:cubicBezTo>
                      <a:pt x="0" y="86"/>
                      <a:pt x="0" y="86"/>
                      <a:pt x="0" y="8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1" y="68"/>
                      <a:pt x="2" y="6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8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6" y="0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1"/>
                    </a:cubicBezTo>
                    <a:cubicBezTo>
                      <a:pt x="62" y="1"/>
                      <a:pt x="62" y="2"/>
                      <a:pt x="62" y="3"/>
                    </a:cubicBezTo>
                    <a:lnTo>
                      <a:pt x="62" y="23"/>
                    </a:lnTo>
                    <a:close/>
                    <a:moveTo>
                      <a:pt x="89" y="107"/>
                    </a:moveTo>
                    <a:cubicBezTo>
                      <a:pt x="62" y="101"/>
                      <a:pt x="62" y="101"/>
                      <a:pt x="62" y="101"/>
                    </a:cubicBezTo>
                    <a:cubicBezTo>
                      <a:pt x="62" y="113"/>
                      <a:pt x="62" y="113"/>
                      <a:pt x="62" y="113"/>
                    </a:cubicBezTo>
                    <a:lnTo>
                      <a:pt x="89" y="107"/>
                    </a:lnTo>
                    <a:close/>
                    <a:moveTo>
                      <a:pt x="46" y="80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34" y="77"/>
                      <a:pt x="34" y="77"/>
                      <a:pt x="34" y="77"/>
                    </a:cubicBezTo>
                    <a:lnTo>
                      <a:pt x="46" y="80"/>
                    </a:lnTo>
                    <a:close/>
                    <a:moveTo>
                      <a:pt x="89" y="47"/>
                    </a:move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4"/>
                      <a:pt x="62" y="54"/>
                      <a:pt x="62" y="54"/>
                    </a:cubicBezTo>
                    <a:lnTo>
                      <a:pt x="89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g34b1ee8df58_1_245"/>
            <p:cNvGrpSpPr/>
            <p:nvPr/>
          </p:nvGrpSpPr>
          <p:grpSpPr>
            <a:xfrm>
              <a:off x="4050977" y="1650892"/>
              <a:ext cx="404813" cy="268288"/>
              <a:chOff x="10895285" y="-783072"/>
              <a:chExt cx="404813" cy="268288"/>
            </a:xfrm>
          </p:grpSpPr>
          <p:sp>
            <p:nvSpPr>
              <p:cNvPr id="600" name="Google Shape;600;g34b1ee8df58_1_245"/>
              <p:cNvSpPr/>
              <p:nvPr/>
            </p:nvSpPr>
            <p:spPr>
              <a:xfrm>
                <a:off x="10895285" y="-783072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g34b1ee8df58_1_245"/>
              <p:cNvSpPr/>
              <p:nvPr/>
            </p:nvSpPr>
            <p:spPr>
              <a:xfrm>
                <a:off x="10944498" y="-705285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g34b1ee8df58_1_245"/>
              <p:cNvSpPr/>
              <p:nvPr/>
            </p:nvSpPr>
            <p:spPr>
              <a:xfrm>
                <a:off x="10990535" y="-632260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g34b1ee8df58_1_245"/>
              <p:cNvSpPr/>
              <p:nvPr/>
            </p:nvSpPr>
            <p:spPr>
              <a:xfrm>
                <a:off x="11030223" y="-570347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g34b1ee8df58_1_245"/>
            <p:cNvGrpSpPr/>
            <p:nvPr/>
          </p:nvGrpSpPr>
          <p:grpSpPr>
            <a:xfrm>
              <a:off x="3255640" y="2119204"/>
              <a:ext cx="404813" cy="268288"/>
              <a:chOff x="10099948" y="-314760"/>
              <a:chExt cx="404813" cy="268288"/>
            </a:xfrm>
          </p:grpSpPr>
          <p:sp>
            <p:nvSpPr>
              <p:cNvPr id="605" name="Google Shape;605;g34b1ee8df58_1_245"/>
              <p:cNvSpPr/>
              <p:nvPr/>
            </p:nvSpPr>
            <p:spPr>
              <a:xfrm>
                <a:off x="10099948" y="-314760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34b1ee8df58_1_245"/>
              <p:cNvSpPr/>
              <p:nvPr/>
            </p:nvSpPr>
            <p:spPr>
              <a:xfrm>
                <a:off x="10149160" y="-236972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g34b1ee8df58_1_245"/>
              <p:cNvSpPr/>
              <p:nvPr/>
            </p:nvSpPr>
            <p:spPr>
              <a:xfrm>
                <a:off x="10195198" y="-163947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g34b1ee8df58_1_245"/>
              <p:cNvSpPr/>
              <p:nvPr/>
            </p:nvSpPr>
            <p:spPr>
              <a:xfrm>
                <a:off x="10234885" y="-102035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9" name="Google Shape;609;g34b1ee8df58_1_245"/>
          <p:cNvSpPr/>
          <p:nvPr/>
        </p:nvSpPr>
        <p:spPr>
          <a:xfrm>
            <a:off x="6876556" y="1701535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g34b1ee8df58_1_245"/>
          <p:cNvCxnSpPr/>
          <p:nvPr/>
        </p:nvCxnSpPr>
        <p:spPr>
          <a:xfrm>
            <a:off x="6207601" y="2161450"/>
            <a:ext cx="548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1" name="Google Shape;611;g34b1ee8df58_1_245"/>
          <p:cNvCxnSpPr/>
          <p:nvPr/>
        </p:nvCxnSpPr>
        <p:spPr>
          <a:xfrm>
            <a:off x="6207601" y="1612701"/>
            <a:ext cx="548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12" name="Google Shape;612;g34b1ee8df58_1_245"/>
          <p:cNvGrpSpPr/>
          <p:nvPr/>
        </p:nvGrpSpPr>
        <p:grpSpPr>
          <a:xfrm>
            <a:off x="7094802" y="3864333"/>
            <a:ext cx="3820087" cy="461752"/>
            <a:chOff x="-2442002" y="1596777"/>
            <a:chExt cx="4457511" cy="538800"/>
          </a:xfrm>
        </p:grpSpPr>
        <p:pic>
          <p:nvPicPr>
            <p:cNvPr id="613" name="Google Shape;613;g34b1ee8df58_1_2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34b1ee8df58_1_245"/>
            <p:cNvSpPr txBox="1"/>
            <p:nvPr/>
          </p:nvSpPr>
          <p:spPr>
            <a:xfrm>
              <a:off x="-1431191" y="1596777"/>
              <a:ext cx="344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 데이터분석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9"/>
          <p:cNvSpPr txBox="1"/>
          <p:nvPr/>
        </p:nvSpPr>
        <p:spPr>
          <a:xfrm>
            <a:off x="555231" y="584964"/>
            <a:ext cx="788952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2-1</a:t>
            </a:r>
            <a:r>
              <a:rPr b="1" lang="ko-KR" sz="2800">
                <a:solidFill>
                  <a:schemeClr val="lt1"/>
                </a:solidFill>
              </a:rPr>
              <a:t>.   </a:t>
            </a:r>
            <a:r>
              <a:rPr b="1" lang="ko-KR" sz="2800">
                <a:solidFill>
                  <a:schemeClr val="lt1"/>
                </a:solidFill>
              </a:rPr>
              <a:t>시뮬레이션</a:t>
            </a:r>
            <a:r>
              <a:rPr b="1" lang="ko-KR" sz="2800">
                <a:solidFill>
                  <a:schemeClr val="lt1"/>
                </a:solidFill>
              </a:rPr>
              <a:t> 서비스 </a:t>
            </a:r>
            <a:r>
              <a:rPr b="1" lang="ko-KR" sz="2800">
                <a:solidFill>
                  <a:schemeClr val="lt1"/>
                </a:solidFill>
              </a:rPr>
              <a:t>개요 </a:t>
            </a:r>
            <a:r>
              <a:rPr b="1" lang="ko-KR" sz="2800">
                <a:solidFill>
                  <a:schemeClr val="lt1"/>
                </a:solidFill>
              </a:rPr>
              <a:t>(프로세스별)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622" name="Google Shape;622;p9"/>
          <p:cNvSpPr/>
          <p:nvPr/>
        </p:nvSpPr>
        <p:spPr>
          <a:xfrm>
            <a:off x="9551033" y="47260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aphicFrame>
        <p:nvGraphicFramePr>
          <p:cNvPr id="623" name="Google Shape;623;p9"/>
          <p:cNvGraphicFramePr/>
          <p:nvPr/>
        </p:nvGraphicFramePr>
        <p:xfrm>
          <a:off x="2111029" y="1664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{379FE605-C0F3-4D67-8D46-B2E883A2E025}</a:tableStyleId>
              </a:tblPr>
              <a:tblGrid>
                <a:gridCol w="1436050"/>
                <a:gridCol w="3067950"/>
                <a:gridCol w="2677675"/>
                <a:gridCol w="2352450"/>
              </a:tblGrid>
              <a:tr h="64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정의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세부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기대효과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3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사용자의 기본 정보를 바탕으로 절세 수준을 분석하고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전략 설계를 위한 기반을 마련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소득, 직업, 기존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 상품</a:t>
                      </a: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여부 입력,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 여유금액</a:t>
                      </a: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-&gt; 공제 한도 계산 진단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전략 선택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이전의 기준점 제시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9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절세 목표에 따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맞춤 전략을 제시하고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추천 상품 조합을 구성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세액 절감 중심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장기 안정성 중심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균형형 Hybrid 전략 중 선택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별</a:t>
                      </a: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공제상품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및 금액 다르게 구성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6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전략에 따라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예상 환급액을 계산하고 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실행 가능성을 안내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 조합을 통한 환급 시뮬레이션 결과 제시 및 가입 연계 기능 포함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79387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실행력을 높이고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179388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전략에 의한 유도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가능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4" name="Google Shape;624;p9"/>
          <p:cNvSpPr txBox="1"/>
          <p:nvPr/>
        </p:nvSpPr>
        <p:spPr>
          <a:xfrm>
            <a:off x="2623388" y="2521172"/>
            <a:ext cx="4988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"/>
          <p:cNvSpPr txBox="1"/>
          <p:nvPr/>
        </p:nvSpPr>
        <p:spPr>
          <a:xfrm>
            <a:off x="2623388" y="3791021"/>
            <a:ext cx="4988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"/>
          <p:cNvSpPr txBox="1"/>
          <p:nvPr/>
        </p:nvSpPr>
        <p:spPr>
          <a:xfrm>
            <a:off x="2623388" y="4907588"/>
            <a:ext cx="4988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9"/>
          <p:cNvCxnSpPr/>
          <p:nvPr/>
        </p:nvCxnSpPr>
        <p:spPr>
          <a:xfrm>
            <a:off x="555231" y="1664534"/>
            <a:ext cx="11089923" cy="0"/>
          </a:xfrm>
          <a:prstGeom prst="straightConnector1">
            <a:avLst/>
          </a:prstGeom>
          <a:noFill/>
          <a:ln cap="flat" cmpd="sng" w="9525">
            <a:solidFill>
              <a:srgbClr val="C0E4F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8" name="Google Shape;628;p9"/>
          <p:cNvCxnSpPr/>
          <p:nvPr/>
        </p:nvCxnSpPr>
        <p:spPr>
          <a:xfrm>
            <a:off x="555231" y="6057927"/>
            <a:ext cx="11089923" cy="0"/>
          </a:xfrm>
          <a:prstGeom prst="straightConnector1">
            <a:avLst/>
          </a:prstGeom>
          <a:noFill/>
          <a:ln cap="flat" cmpd="sng" w="9525">
            <a:solidFill>
              <a:srgbClr val="C0E4F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29" name="Google Shape;629;p9"/>
          <p:cNvGrpSpPr/>
          <p:nvPr/>
        </p:nvGrpSpPr>
        <p:grpSpPr>
          <a:xfrm>
            <a:off x="555236" y="2273595"/>
            <a:ext cx="11090022" cy="2496671"/>
            <a:chOff x="555231" y="2051692"/>
            <a:chExt cx="11314040" cy="2496671"/>
          </a:xfrm>
        </p:grpSpPr>
        <p:cxnSp>
          <p:nvCxnSpPr>
            <p:cNvPr id="630" name="Google Shape;630;p9"/>
            <p:cNvCxnSpPr/>
            <p:nvPr/>
          </p:nvCxnSpPr>
          <p:spPr>
            <a:xfrm>
              <a:off x="555231" y="2051692"/>
              <a:ext cx="11314040" cy="0"/>
            </a:xfrm>
            <a:prstGeom prst="straightConnector1">
              <a:avLst/>
            </a:prstGeom>
            <a:noFill/>
            <a:ln cap="flat" cmpd="sng" w="9525">
              <a:solidFill>
                <a:srgbClr val="C0E4F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1" name="Google Shape;631;p9"/>
            <p:cNvCxnSpPr/>
            <p:nvPr/>
          </p:nvCxnSpPr>
          <p:spPr>
            <a:xfrm>
              <a:off x="555231" y="3382951"/>
              <a:ext cx="11314040" cy="0"/>
            </a:xfrm>
            <a:prstGeom prst="straightConnector1">
              <a:avLst/>
            </a:prstGeom>
            <a:noFill/>
            <a:ln cap="flat" cmpd="sng" w="9525">
              <a:solidFill>
                <a:srgbClr val="C0E4F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p9"/>
            <p:cNvCxnSpPr/>
            <p:nvPr/>
          </p:nvCxnSpPr>
          <p:spPr>
            <a:xfrm>
              <a:off x="555231" y="4548363"/>
              <a:ext cx="11314040" cy="0"/>
            </a:xfrm>
            <a:prstGeom prst="straightConnector1">
              <a:avLst/>
            </a:prstGeom>
            <a:noFill/>
            <a:ln cap="flat" cmpd="sng" w="9525">
              <a:solidFill>
                <a:srgbClr val="C0E4F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33" name="Google Shape;633;p9"/>
          <p:cNvGrpSpPr/>
          <p:nvPr/>
        </p:nvGrpSpPr>
        <p:grpSpPr>
          <a:xfrm>
            <a:off x="555150" y="2265310"/>
            <a:ext cx="1350969" cy="3882410"/>
            <a:chOff x="623372" y="1798634"/>
            <a:chExt cx="1350969" cy="4504353"/>
          </a:xfrm>
        </p:grpSpPr>
        <p:sp>
          <p:nvSpPr>
            <p:cNvPr id="634" name="Google Shape;634;p9"/>
            <p:cNvSpPr/>
            <p:nvPr/>
          </p:nvSpPr>
          <p:spPr>
            <a:xfrm rot="5400000">
              <a:off x="572522" y="1849493"/>
              <a:ext cx="1452600" cy="1350900"/>
            </a:xfrm>
            <a:prstGeom prst="homePlate">
              <a:avLst>
                <a:gd fmla="val 29661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 txBox="1"/>
            <p:nvPr/>
          </p:nvSpPr>
          <p:spPr>
            <a:xfrm>
              <a:off x="623441" y="1798634"/>
              <a:ext cx="13509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143C64"/>
                  </a:solidFill>
                  <a:latin typeface="Arial"/>
                  <a:ea typeface="Arial"/>
                  <a:cs typeface="Arial"/>
                  <a:sym typeface="Arial"/>
                </a:rPr>
                <a:t>진단 </a:t>
              </a:r>
              <a:endParaRPr sz="1800">
                <a:solidFill>
                  <a:srgbClr val="143C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 rot="5400000">
              <a:off x="406472" y="3206604"/>
              <a:ext cx="1784700" cy="1350900"/>
            </a:xfrm>
            <a:prstGeom prst="chevron">
              <a:avLst>
                <a:gd fmla="val 26154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 txBox="1"/>
            <p:nvPr/>
          </p:nvSpPr>
          <p:spPr>
            <a:xfrm>
              <a:off x="623445" y="3463223"/>
              <a:ext cx="1350818" cy="984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143C64"/>
                  </a:solidFill>
                  <a:latin typeface="Arial"/>
                  <a:ea typeface="Arial"/>
                  <a:cs typeface="Arial"/>
                  <a:sym typeface="Arial"/>
                </a:rPr>
                <a:t>전략 제안</a:t>
              </a:r>
              <a:endParaRPr sz="1800">
                <a:solidFill>
                  <a:srgbClr val="143C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 rot="5400000">
              <a:off x="439914" y="4768629"/>
              <a:ext cx="1717898" cy="1350818"/>
            </a:xfrm>
            <a:prstGeom prst="chevron">
              <a:avLst>
                <a:gd fmla="val 23846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 txBox="1"/>
            <p:nvPr/>
          </p:nvSpPr>
          <p:spPr>
            <a:xfrm>
              <a:off x="623440" y="4907201"/>
              <a:ext cx="1350818" cy="1073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143C64"/>
                  </a:solidFill>
                  <a:latin typeface="Arial"/>
                  <a:ea typeface="Arial"/>
                  <a:cs typeface="Arial"/>
                  <a:sym typeface="Arial"/>
                </a:rPr>
                <a:t>시뮬레이션</a:t>
              </a:r>
              <a:endParaRPr sz="1800">
                <a:solidFill>
                  <a:srgbClr val="143C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9"/>
          <p:cNvSpPr/>
          <p:nvPr/>
        </p:nvSpPr>
        <p:spPr>
          <a:xfrm>
            <a:off x="9517649" y="42660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48" name="Google Shape;648;p10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555231" y="312749"/>
            <a:ext cx="5466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2-2</a:t>
            </a:r>
            <a:r>
              <a:rPr b="1" lang="ko-KR" sz="2800">
                <a:solidFill>
                  <a:schemeClr val="lt1"/>
                </a:solidFill>
              </a:rPr>
              <a:t>. 서비스 시스템 </a:t>
            </a:r>
            <a:r>
              <a:rPr b="1" lang="ko-KR" sz="2800">
                <a:solidFill>
                  <a:schemeClr val="lt1"/>
                </a:solidFill>
              </a:rPr>
              <a:t>아키텍처</a:t>
            </a:r>
            <a:endParaRPr b="1" sz="2800">
              <a:solidFill>
                <a:schemeClr val="lt1"/>
              </a:solidFill>
            </a:endParaRPr>
          </a:p>
        </p:txBody>
      </p:sp>
      <p:cxnSp>
        <p:nvCxnSpPr>
          <p:cNvPr id="650" name="Google Shape;650;p10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1" name="Google Shape;651;p10"/>
          <p:cNvSpPr/>
          <p:nvPr/>
        </p:nvSpPr>
        <p:spPr>
          <a:xfrm>
            <a:off x="698500" y="1982973"/>
            <a:ext cx="10946700" cy="448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10"/>
          <p:cNvSpPr/>
          <p:nvPr/>
        </p:nvSpPr>
        <p:spPr>
          <a:xfrm>
            <a:off x="1968500" y="2063314"/>
            <a:ext cx="1231800" cy="1359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74F6A"/>
                </a:solidFill>
              </a:rPr>
              <a:t>절세</a:t>
            </a:r>
            <a:endParaRPr b="1" sz="1600">
              <a:solidFill>
                <a:srgbClr val="074F6A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74F6A"/>
                </a:solidFill>
              </a:rPr>
              <a:t>시</a:t>
            </a:r>
            <a:r>
              <a:rPr b="1" lang="ko-KR" sz="1600">
                <a:solidFill>
                  <a:srgbClr val="074F6A"/>
                </a:solidFill>
              </a:rPr>
              <a:t>뮬</a:t>
            </a:r>
            <a:r>
              <a:rPr b="1" lang="ko-KR" sz="1600">
                <a:solidFill>
                  <a:srgbClr val="074F6A"/>
                </a:solidFill>
              </a:rPr>
              <a:t>레이션</a:t>
            </a:r>
            <a:endParaRPr b="1" sz="1600">
              <a:solidFill>
                <a:srgbClr val="074F6A"/>
              </a:solidFill>
            </a:endParaRPr>
          </a:p>
        </p:txBody>
      </p:sp>
      <p:sp>
        <p:nvSpPr>
          <p:cNvPr id="653" name="Google Shape;653;p10"/>
          <p:cNvSpPr/>
          <p:nvPr/>
        </p:nvSpPr>
        <p:spPr>
          <a:xfrm>
            <a:off x="1968500" y="3572923"/>
            <a:ext cx="1231800" cy="111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창업필수</a:t>
            </a:r>
            <a:endParaRPr sz="14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세무상식</a:t>
            </a:r>
            <a:r>
              <a:rPr lang="ko-KR">
                <a:solidFill>
                  <a:srgbClr val="074F6A"/>
                </a:solidFill>
              </a:rPr>
              <a:t>,</a:t>
            </a:r>
            <a:endParaRPr sz="14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Blog 발행</a:t>
            </a:r>
            <a:endParaRPr sz="14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74F6A"/>
                </a:solidFill>
              </a:rPr>
              <a:t>자동화</a:t>
            </a:r>
            <a:endParaRPr>
              <a:solidFill>
                <a:srgbClr val="074F6A"/>
              </a:solidFill>
            </a:endParaRPr>
          </a:p>
        </p:txBody>
      </p:sp>
      <p:sp>
        <p:nvSpPr>
          <p:cNvPr id="654" name="Google Shape;654;p10"/>
          <p:cNvSpPr/>
          <p:nvPr/>
        </p:nvSpPr>
        <p:spPr>
          <a:xfrm>
            <a:off x="1968500" y="5812025"/>
            <a:ext cx="123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세금관련 퀴즈</a:t>
            </a:r>
            <a:endParaRPr sz="14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0"/>
          <p:cNvSpPr/>
          <p:nvPr/>
        </p:nvSpPr>
        <p:spPr>
          <a:xfrm>
            <a:off x="7975600" y="2522350"/>
            <a:ext cx="3340200" cy="2689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40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10"/>
          <p:cNvCxnSpPr/>
          <p:nvPr/>
        </p:nvCxnSpPr>
        <p:spPr>
          <a:xfrm>
            <a:off x="3317588" y="2673014"/>
            <a:ext cx="914400" cy="7494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10"/>
          <p:cNvCxnSpPr/>
          <p:nvPr/>
        </p:nvCxnSpPr>
        <p:spPr>
          <a:xfrm flipH="1" rot="10800000">
            <a:off x="3317588" y="4095339"/>
            <a:ext cx="1002900" cy="18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10"/>
          <p:cNvCxnSpPr>
            <a:stCxn id="654" idx="3"/>
          </p:cNvCxnSpPr>
          <p:nvPr/>
        </p:nvCxnSpPr>
        <p:spPr>
          <a:xfrm flipH="1" rot="10800000">
            <a:off x="3200300" y="5466725"/>
            <a:ext cx="1141500" cy="6069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9" name="Google Shape;659;p10"/>
          <p:cNvSpPr/>
          <p:nvPr/>
        </p:nvSpPr>
        <p:spPr>
          <a:xfrm>
            <a:off x="4699000" y="2865239"/>
            <a:ext cx="1231900" cy="64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 python</a:t>
            </a:r>
            <a:endParaRPr/>
          </a:p>
        </p:txBody>
      </p:sp>
      <p:sp>
        <p:nvSpPr>
          <p:cNvPr id="660" name="Google Shape;660;p10"/>
          <p:cNvSpPr/>
          <p:nvPr/>
        </p:nvSpPr>
        <p:spPr>
          <a:xfrm>
            <a:off x="4699000" y="3919339"/>
            <a:ext cx="1231900" cy="64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 flask</a:t>
            </a:r>
            <a:endParaRPr/>
          </a:p>
        </p:txBody>
      </p:sp>
      <p:sp>
        <p:nvSpPr>
          <p:cNvPr id="661" name="Google Shape;661;p10"/>
          <p:cNvSpPr/>
          <p:nvPr/>
        </p:nvSpPr>
        <p:spPr>
          <a:xfrm>
            <a:off x="4699000" y="4973439"/>
            <a:ext cx="1231900" cy="64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74F6A"/>
                </a:solidFill>
                <a:latin typeface="Arial"/>
                <a:ea typeface="Arial"/>
                <a:cs typeface="Arial"/>
                <a:sym typeface="Arial"/>
              </a:rPr>
              <a:t> GPT API</a:t>
            </a:r>
            <a:endParaRPr/>
          </a:p>
        </p:txBody>
      </p:sp>
      <p:sp>
        <p:nvSpPr>
          <p:cNvPr id="662" name="Google Shape;662;p10"/>
          <p:cNvSpPr/>
          <p:nvPr/>
        </p:nvSpPr>
        <p:spPr>
          <a:xfrm>
            <a:off x="4470400" y="2611239"/>
            <a:ext cx="1663700" cy="34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10"/>
          <p:cNvSpPr txBox="1"/>
          <p:nvPr/>
        </p:nvSpPr>
        <p:spPr>
          <a:xfrm>
            <a:off x="698500" y="1375407"/>
            <a:ext cx="6152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Flask + html , streamLit, sql 랭체인 자연어검색, 대시보드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64" name="Google Shape;664;p10"/>
          <p:cNvGrpSpPr/>
          <p:nvPr/>
        </p:nvGrpSpPr>
        <p:grpSpPr>
          <a:xfrm>
            <a:off x="6629400" y="4084439"/>
            <a:ext cx="952500" cy="317500"/>
            <a:chOff x="6629400" y="3860800"/>
            <a:chExt cx="1549400" cy="317500"/>
          </a:xfrm>
        </p:grpSpPr>
        <p:cxnSp>
          <p:nvCxnSpPr>
            <p:cNvPr id="665" name="Google Shape;665;p10"/>
            <p:cNvCxnSpPr/>
            <p:nvPr/>
          </p:nvCxnSpPr>
          <p:spPr>
            <a:xfrm>
              <a:off x="6629400" y="3860800"/>
              <a:ext cx="1549400" cy="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66" name="Google Shape;666;p10"/>
            <p:cNvCxnSpPr/>
            <p:nvPr/>
          </p:nvCxnSpPr>
          <p:spPr>
            <a:xfrm>
              <a:off x="6629400" y="4178300"/>
              <a:ext cx="1549400" cy="0"/>
            </a:xfrm>
            <a:prstGeom prst="straightConnector1">
              <a:avLst/>
            </a:prstGeom>
            <a:noFill/>
            <a:ln cap="flat" cmpd="sng" w="19050">
              <a:solidFill>
                <a:srgbClr val="FFC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667" name="Google Shape;667;p10"/>
          <p:cNvSpPr txBox="1"/>
          <p:nvPr/>
        </p:nvSpPr>
        <p:spPr>
          <a:xfrm>
            <a:off x="6534150" y="3340914"/>
            <a:ext cx="1244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자연어 SQL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(랭체인)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10"/>
          <p:cNvSpPr txBox="1"/>
          <p:nvPr/>
        </p:nvSpPr>
        <p:spPr>
          <a:xfrm>
            <a:off x="698500" y="1042975"/>
            <a:ext cx="103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기반 형태의 플랫폼에 다음과 같은 컨텐츠를 담았습니다. 금융상품과 카드사용내역으로 DB구성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10"/>
          <p:cNvSpPr/>
          <p:nvPr/>
        </p:nvSpPr>
        <p:spPr>
          <a:xfrm>
            <a:off x="1968500" y="5035700"/>
            <a:ext cx="1231800" cy="52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74F6A"/>
                </a:solidFill>
              </a:rPr>
              <a:t>부가세 정리 AI agent</a:t>
            </a:r>
            <a:endParaRPr sz="1400">
              <a:solidFill>
                <a:srgbClr val="074F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900" y="2772924"/>
            <a:ext cx="1260692" cy="8399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71" name="Google Shape;6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38" y="3868500"/>
            <a:ext cx="1427418" cy="749401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F465E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72" name="Google Shape;67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113" y="4873551"/>
            <a:ext cx="1382282" cy="8399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673" name="Google Shape;67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5600" y="2611250"/>
            <a:ext cx="3340199" cy="154887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674" name="Google Shape;674;p10"/>
          <p:cNvCxnSpPr/>
          <p:nvPr/>
        </p:nvCxnSpPr>
        <p:spPr>
          <a:xfrm flipH="1" rot="10800000">
            <a:off x="3313838" y="4780964"/>
            <a:ext cx="977400" cy="4911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75" name="Google Shape;675;p10"/>
          <p:cNvGrpSpPr/>
          <p:nvPr/>
        </p:nvGrpSpPr>
        <p:grpSpPr>
          <a:xfrm>
            <a:off x="8779332" y="5835553"/>
            <a:ext cx="2800675" cy="606225"/>
            <a:chOff x="-2442002" y="1596777"/>
            <a:chExt cx="2128011" cy="460622"/>
          </a:xfrm>
        </p:grpSpPr>
        <p:pic>
          <p:nvPicPr>
            <p:cNvPr id="676" name="Google Shape;676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10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2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85" name="Google Shape;685;p12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2"/>
          <p:cNvSpPr txBox="1"/>
          <p:nvPr/>
        </p:nvSpPr>
        <p:spPr>
          <a:xfrm>
            <a:off x="555231" y="312749"/>
            <a:ext cx="77378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2-3</a:t>
            </a:r>
            <a:r>
              <a:rPr b="1" lang="ko-KR" sz="2800">
                <a:solidFill>
                  <a:schemeClr val="lt1"/>
                </a:solidFill>
              </a:rPr>
              <a:t>. User Workflow </a:t>
            </a:r>
            <a:r>
              <a:rPr b="1" lang="ko-KR" sz="2800">
                <a:solidFill>
                  <a:schemeClr val="lt1"/>
                </a:solidFill>
              </a:rPr>
              <a:t>설명</a:t>
            </a:r>
            <a:r>
              <a:rPr b="1" lang="ko-KR" sz="2800">
                <a:solidFill>
                  <a:schemeClr val="lt1"/>
                </a:solidFill>
              </a:rPr>
              <a:t> - 시뮬레이터 </a:t>
            </a:r>
            <a:endParaRPr b="1" sz="2800">
              <a:solidFill>
                <a:schemeClr val="lt1"/>
              </a:solidFill>
            </a:endParaRPr>
          </a:p>
        </p:txBody>
      </p:sp>
      <p:cxnSp>
        <p:nvCxnSpPr>
          <p:cNvPr id="687" name="Google Shape;687;p12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12"/>
          <p:cNvSpPr/>
          <p:nvPr/>
        </p:nvSpPr>
        <p:spPr>
          <a:xfrm>
            <a:off x="923361" y="1057835"/>
            <a:ext cx="788894" cy="345342"/>
          </a:xfrm>
          <a:prstGeom prst="roundRect">
            <a:avLst>
              <a:gd fmla="val 48925" name="adj"/>
            </a:avLst>
          </a:prstGeom>
          <a:solidFill>
            <a:srgbClr val="074F6A"/>
          </a:solidFill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C000"/>
                </a:solidFill>
              </a:rPr>
              <a:t>흐름</a:t>
            </a:r>
            <a:endParaRPr sz="1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2"/>
          <p:cNvSpPr/>
          <p:nvPr/>
        </p:nvSpPr>
        <p:spPr>
          <a:xfrm>
            <a:off x="1649500" y="1067688"/>
            <a:ext cx="5632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88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간단한 진단 → 전략 선택 → 환급액 시뮬레이션 </a:t>
            </a:r>
            <a:r>
              <a:rPr lang="ko-KR">
                <a:solidFill>
                  <a:schemeClr val="lt1"/>
                </a:solidFill>
              </a:rPr>
              <a:t>-&gt;</a:t>
            </a: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상품 가입까지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2"/>
          <p:cNvSpPr/>
          <p:nvPr/>
        </p:nvSpPr>
        <p:spPr>
          <a:xfrm>
            <a:off x="923361" y="1502845"/>
            <a:ext cx="788894" cy="345342"/>
          </a:xfrm>
          <a:prstGeom prst="roundRect">
            <a:avLst>
              <a:gd fmla="val 48925" name="adj"/>
            </a:avLst>
          </a:prstGeom>
          <a:solidFill>
            <a:srgbClr val="074F6A"/>
          </a:solidFill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1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2"/>
          <p:cNvSpPr/>
          <p:nvPr/>
        </p:nvSpPr>
        <p:spPr>
          <a:xfrm>
            <a:off x="1649500" y="1512698"/>
            <a:ext cx="56321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88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4</a:t>
            </a: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단계 순서형 UX 흐름 도식 (진단-전략-시뮬)</a:t>
            </a:r>
            <a:endParaRPr/>
          </a:p>
        </p:txBody>
      </p:sp>
      <p:grpSp>
        <p:nvGrpSpPr>
          <p:cNvPr id="692" name="Google Shape;692;p12"/>
          <p:cNvGrpSpPr/>
          <p:nvPr/>
        </p:nvGrpSpPr>
        <p:grpSpPr>
          <a:xfrm>
            <a:off x="899503" y="2099561"/>
            <a:ext cx="3704772" cy="4263141"/>
            <a:chOff x="651523" y="1913130"/>
            <a:chExt cx="4174452" cy="4803609"/>
          </a:xfrm>
        </p:grpSpPr>
        <p:grpSp>
          <p:nvGrpSpPr>
            <p:cNvPr id="693" name="Google Shape;693;p12"/>
            <p:cNvGrpSpPr/>
            <p:nvPr/>
          </p:nvGrpSpPr>
          <p:grpSpPr>
            <a:xfrm>
              <a:off x="651523" y="1913130"/>
              <a:ext cx="4174452" cy="4803609"/>
              <a:chOff x="851830" y="1769187"/>
              <a:chExt cx="4174452" cy="4803609"/>
            </a:xfrm>
          </p:grpSpPr>
          <p:pic>
            <p:nvPicPr>
              <p:cNvPr id="694" name="Google Shape;694;p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51830" y="1769187"/>
                <a:ext cx="4132781" cy="4803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5" name="Google Shape;695;p12"/>
              <p:cNvSpPr/>
              <p:nvPr/>
            </p:nvSpPr>
            <p:spPr>
              <a:xfrm>
                <a:off x="1001120" y="4512389"/>
                <a:ext cx="3881535" cy="970384"/>
              </a:xfrm>
              <a:prstGeom prst="rect">
                <a:avLst/>
              </a:prstGeom>
              <a:noFill/>
              <a:ln cap="flat" cmpd="sng" w="38100">
                <a:solidFill>
                  <a:srgbClr val="FFD7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6" name="Google Shape;696;p12"/>
              <p:cNvSpPr/>
              <p:nvPr/>
            </p:nvSpPr>
            <p:spPr>
              <a:xfrm>
                <a:off x="1001120" y="4060627"/>
                <a:ext cx="3881535" cy="369612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7" name="Google Shape;697;p12"/>
              <p:cNvSpPr/>
              <p:nvPr/>
            </p:nvSpPr>
            <p:spPr>
              <a:xfrm>
                <a:off x="1001120" y="5536913"/>
                <a:ext cx="3869531" cy="527788"/>
              </a:xfrm>
              <a:prstGeom prst="rect">
                <a:avLst/>
              </a:prstGeom>
              <a:noFill/>
              <a:ln cap="flat" cmpd="sng" w="28575">
                <a:solidFill>
                  <a:srgbClr val="0070C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8" name="Google Shape;698;p12"/>
              <p:cNvSpPr txBox="1"/>
              <p:nvPr/>
            </p:nvSpPr>
            <p:spPr>
              <a:xfrm>
                <a:off x="2731282" y="4041823"/>
                <a:ext cx="2295000" cy="312000"/>
              </a:xfrm>
              <a:prstGeom prst="rect">
                <a:avLst/>
              </a:prstGeom>
              <a:solidFill>
                <a:srgbClr val="0C351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연소득중 여유금액 으로 납부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2"/>
              <p:cNvSpPr txBox="1"/>
              <p:nvPr/>
            </p:nvSpPr>
            <p:spPr>
              <a:xfrm>
                <a:off x="2731295" y="4586822"/>
                <a:ext cx="2055858" cy="461665"/>
              </a:xfrm>
              <a:prstGeom prst="rect">
                <a:avLst/>
              </a:prstGeom>
              <a:solidFill>
                <a:srgbClr val="0C351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IRP , 연금저축액을 바탕으로 절세금액 판단</a:t>
                </a:r>
                <a:endParaRPr/>
              </a:p>
            </p:txBody>
          </p:sp>
          <p:sp>
            <p:nvSpPr>
              <p:cNvPr id="700" name="Google Shape;700;p12"/>
              <p:cNvSpPr txBox="1"/>
              <p:nvPr/>
            </p:nvSpPr>
            <p:spPr>
              <a:xfrm>
                <a:off x="2731295" y="5588020"/>
                <a:ext cx="2055858" cy="461665"/>
              </a:xfrm>
              <a:prstGeom prst="rect">
                <a:avLst/>
              </a:prstGeom>
              <a:solidFill>
                <a:srgbClr val="0C351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ISA 가입으로 비과세혜택 가능성 제시</a:t>
                </a:r>
                <a:endParaRPr/>
              </a:p>
            </p:txBody>
          </p:sp>
        </p:grpSp>
        <p:pic>
          <p:nvPicPr>
            <p:cNvPr descr="마이데이터 원스톱 통합지원 서비스 - 메인" id="701" name="Google Shape;701;p12"/>
            <p:cNvPicPr preferRelativeResize="0"/>
            <p:nvPr/>
          </p:nvPicPr>
          <p:blipFill rotWithShape="1">
            <a:blip r:embed="rId4">
              <a:alphaModFix/>
            </a:blip>
            <a:srcRect b="30728" l="11978" r="12258" t="39389"/>
            <a:stretch/>
          </p:blipFill>
          <p:spPr>
            <a:xfrm>
              <a:off x="2040870" y="2526766"/>
              <a:ext cx="2294965" cy="45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12"/>
            <p:cNvSpPr txBox="1"/>
            <p:nvPr/>
          </p:nvSpPr>
          <p:spPr>
            <a:xfrm>
              <a:off x="3380466" y="2876829"/>
              <a:ext cx="728271" cy="416155"/>
            </a:xfrm>
            <a:prstGeom prst="rect">
              <a:avLst/>
            </a:prstGeom>
            <a:solidFill>
              <a:srgbClr val="5015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진단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12"/>
            <p:cNvSpPr txBox="1"/>
            <p:nvPr/>
          </p:nvSpPr>
          <p:spPr>
            <a:xfrm rot="-1226097">
              <a:off x="793941" y="2204412"/>
              <a:ext cx="1387543" cy="346796"/>
            </a:xfrm>
            <a:prstGeom prst="rect">
              <a:avLst/>
            </a:prstGeom>
            <a:solidFill>
              <a:srgbClr val="5ECB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진단 Sample</a:t>
              </a:r>
              <a:endPara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4" name="Google Shape;704;p12"/>
          <p:cNvGrpSpPr/>
          <p:nvPr/>
        </p:nvGrpSpPr>
        <p:grpSpPr>
          <a:xfrm>
            <a:off x="4727536" y="2099561"/>
            <a:ext cx="6283593" cy="1663078"/>
            <a:chOff x="4877812" y="2225067"/>
            <a:chExt cx="6283593" cy="1663078"/>
          </a:xfrm>
        </p:grpSpPr>
        <p:sp>
          <p:nvSpPr>
            <p:cNvPr id="705" name="Google Shape;705;p12"/>
            <p:cNvSpPr/>
            <p:nvPr/>
          </p:nvSpPr>
          <p:spPr>
            <a:xfrm>
              <a:off x="4877813" y="2225067"/>
              <a:ext cx="1569660" cy="502839"/>
            </a:xfrm>
            <a:prstGeom prst="homePlate">
              <a:avLst>
                <a:gd fmla="val 30291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143C64"/>
                  </a:solidFill>
                </a:rPr>
                <a:t>진단</a:t>
              </a:r>
              <a:endParaRPr b="1" sz="1200">
                <a:solidFill>
                  <a:srgbClr val="143C64"/>
                </a:solidFill>
              </a:endParaRPr>
            </a:p>
          </p:txBody>
        </p:sp>
        <p:sp>
          <p:nvSpPr>
            <p:cNvPr id="706" name="Google Shape;706;p12"/>
            <p:cNvSpPr txBox="1"/>
            <p:nvPr/>
          </p:nvSpPr>
          <p:spPr>
            <a:xfrm>
              <a:off x="4877812" y="3287981"/>
              <a:ext cx="156966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</a:rPr>
                <a:t>나이, 연소득, 소득유형, </a:t>
              </a:r>
              <a:endParaRPr b="1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</a:rPr>
                <a:t>보유상품정보등</a:t>
              </a:r>
              <a:endParaRPr b="1" sz="1100">
                <a:solidFill>
                  <a:schemeClr val="lt1"/>
                </a:solidFill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6447473" y="2225067"/>
              <a:ext cx="1574612" cy="502839"/>
            </a:xfrm>
            <a:prstGeom prst="chevron">
              <a:avLst>
                <a:gd fmla="val 23220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143C64"/>
                  </a:solidFill>
                </a:rPr>
                <a:t>전략에 의한 </a:t>
              </a:r>
              <a:r>
                <a:rPr b="1" lang="ko-KR" sz="1200">
                  <a:solidFill>
                    <a:srgbClr val="143C64"/>
                  </a:solidFill>
                </a:rPr>
                <a:t>선택</a:t>
              </a:r>
              <a:endParaRPr b="1" sz="1200">
                <a:solidFill>
                  <a:srgbClr val="143C64"/>
                </a:solidFill>
              </a:endParaRPr>
            </a:p>
          </p:txBody>
        </p:sp>
        <p:sp>
          <p:nvSpPr>
            <p:cNvPr id="708" name="Google Shape;708;p12"/>
            <p:cNvSpPr txBox="1"/>
            <p:nvPr/>
          </p:nvSpPr>
          <p:spPr>
            <a:xfrm>
              <a:off x="6437939" y="3287981"/>
              <a:ext cx="1082348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</a:rPr>
                <a:t>절세전략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</a:rPr>
                <a:t>유동성확보전략</a:t>
              </a:r>
              <a:endParaRPr b="1" sz="11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1"/>
                  </a:solidFill>
                </a:rPr>
                <a:t>혼합전략</a:t>
              </a:r>
              <a:endParaRPr b="1" sz="1100">
                <a:solidFill>
                  <a:schemeClr val="lt1"/>
                </a:solidFill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8017133" y="2225067"/>
              <a:ext cx="1574612" cy="502839"/>
            </a:xfrm>
            <a:prstGeom prst="chevron">
              <a:avLst>
                <a:gd fmla="val 23220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143C64"/>
                  </a:solidFill>
                </a:rPr>
                <a:t>시뮬레이션</a:t>
              </a:r>
              <a:endParaRPr b="1" sz="1100">
                <a:solidFill>
                  <a:srgbClr val="143C64"/>
                </a:solidFill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9586793" y="2225067"/>
              <a:ext cx="1574612" cy="502839"/>
            </a:xfrm>
            <a:prstGeom prst="chevron">
              <a:avLst>
                <a:gd fmla="val 23220" name="adj"/>
              </a:avLst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143C64"/>
                  </a:solidFill>
                </a:rPr>
                <a:t>상품가입</a:t>
              </a:r>
              <a:endParaRPr b="1" sz="1100">
                <a:solidFill>
                  <a:srgbClr val="143C64"/>
                </a:solidFill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6447472" y="2811437"/>
              <a:ext cx="948623" cy="502839"/>
            </a:xfrm>
            <a:prstGeom prst="chevron">
              <a:avLst>
                <a:gd fmla="val 23220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</a:rPr>
                <a:t>전략</a:t>
              </a:r>
              <a:endParaRPr b="1" sz="105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</a:rPr>
                <a:t>설명</a:t>
              </a:r>
              <a:endParaRPr b="1" sz="1050">
                <a:solidFill>
                  <a:schemeClr val="lt1"/>
                </a:solidFill>
              </a:endParaRPr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7324379" y="2811437"/>
              <a:ext cx="692754" cy="502839"/>
            </a:xfrm>
            <a:prstGeom prst="chevron">
              <a:avLst>
                <a:gd fmla="val 23220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</a:rPr>
                <a:t>선택</a:t>
              </a:r>
              <a:endParaRPr b="1" sz="1050">
                <a:solidFill>
                  <a:schemeClr val="lt1"/>
                </a:solidFill>
              </a:endParaRPr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4877813" y="2816386"/>
              <a:ext cx="1569660" cy="502839"/>
            </a:xfrm>
            <a:prstGeom prst="homePlate">
              <a:avLst>
                <a:gd fmla="val 30291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lt1"/>
                  </a:solidFill>
                </a:rPr>
                <a:t>사용자정보입력</a:t>
              </a:r>
              <a:endParaRPr b="1" sz="1200">
                <a:solidFill>
                  <a:schemeClr val="lt1"/>
                </a:solidFill>
              </a:endParaRPr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8017133" y="2811437"/>
              <a:ext cx="1569660" cy="502839"/>
            </a:xfrm>
            <a:prstGeom prst="chevron">
              <a:avLst>
                <a:gd fmla="val 23220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전략에 따른 예상 공제액 확인 </a:t>
              </a:r>
              <a:endParaRPr b="1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10327556" y="2811437"/>
              <a:ext cx="817063" cy="502839"/>
            </a:xfrm>
            <a:prstGeom prst="chevron">
              <a:avLst>
                <a:gd fmla="val 23220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</a:t>
              </a:r>
              <a:endParaRPr b="1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경로</a:t>
              </a:r>
              <a:endParaRPr b="1" sz="105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9570239" y="2811437"/>
              <a:ext cx="829033" cy="502839"/>
            </a:xfrm>
            <a:prstGeom prst="chevron">
              <a:avLst>
                <a:gd fmla="val 23220" name="adj"/>
              </a:avLst>
            </a:prstGeom>
            <a:solidFill>
              <a:srgbClr val="0A304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</a:rPr>
                <a:t>상품</a:t>
              </a:r>
              <a:endParaRPr b="1" sz="105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50">
                  <a:solidFill>
                    <a:schemeClr val="lt1"/>
                  </a:solidFill>
                </a:rPr>
                <a:t>DB확인</a:t>
              </a:r>
              <a:endParaRPr b="1" sz="1050">
                <a:solidFill>
                  <a:schemeClr val="lt1"/>
                </a:solidFill>
              </a:endParaRPr>
            </a:p>
          </p:txBody>
        </p:sp>
      </p:grpSp>
      <p:sp>
        <p:nvSpPr>
          <p:cNvPr id="717" name="Google Shape;717;p12"/>
          <p:cNvSpPr/>
          <p:nvPr/>
        </p:nvSpPr>
        <p:spPr>
          <a:xfrm>
            <a:off x="5025925" y="4193175"/>
            <a:ext cx="999300" cy="901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12"/>
          <p:cNvSpPr/>
          <p:nvPr/>
        </p:nvSpPr>
        <p:spPr>
          <a:xfrm>
            <a:off x="4740787" y="5253355"/>
            <a:ext cx="1569600" cy="502800"/>
          </a:xfrm>
          <a:prstGeom prst="homePlate">
            <a:avLst>
              <a:gd fmla="val 30291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사업자정보등록번호,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MYDATA API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19" name="Google Shape;719;p12"/>
          <p:cNvSpPr/>
          <p:nvPr/>
        </p:nvSpPr>
        <p:spPr>
          <a:xfrm>
            <a:off x="6618513" y="4193175"/>
            <a:ext cx="999300" cy="901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12"/>
          <p:cNvSpPr/>
          <p:nvPr/>
        </p:nvSpPr>
        <p:spPr>
          <a:xfrm>
            <a:off x="8211100" y="4193175"/>
            <a:ext cx="999300" cy="901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12"/>
          <p:cNvSpPr/>
          <p:nvPr/>
        </p:nvSpPr>
        <p:spPr>
          <a:xfrm>
            <a:off x="9744875" y="4193175"/>
            <a:ext cx="999300" cy="9015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12"/>
          <p:cNvSpPr/>
          <p:nvPr/>
        </p:nvSpPr>
        <p:spPr>
          <a:xfrm>
            <a:off x="7925957" y="5253356"/>
            <a:ext cx="1569600" cy="502800"/>
          </a:xfrm>
          <a:prstGeom prst="chevron">
            <a:avLst>
              <a:gd fmla="val 2322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생애주기 흐름 관리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12"/>
          <p:cNvSpPr/>
          <p:nvPr/>
        </p:nvSpPr>
        <p:spPr>
          <a:xfrm>
            <a:off x="9551032" y="5253356"/>
            <a:ext cx="1569600" cy="502800"/>
          </a:xfrm>
          <a:prstGeom prst="chevron">
            <a:avLst>
              <a:gd fmla="val 2322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금융상품 연계,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세무대행 진출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12"/>
          <p:cNvSpPr/>
          <p:nvPr/>
        </p:nvSpPr>
        <p:spPr>
          <a:xfrm>
            <a:off x="6333370" y="5253356"/>
            <a:ext cx="1569600" cy="502800"/>
          </a:xfrm>
          <a:prstGeom prst="chevron">
            <a:avLst>
              <a:gd fmla="val 2322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국가정책 반영,</a:t>
            </a:r>
            <a:endParaRPr b="1"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5" name="Google Shape;725;p12"/>
          <p:cNvGrpSpPr/>
          <p:nvPr/>
        </p:nvGrpSpPr>
        <p:grpSpPr>
          <a:xfrm>
            <a:off x="8935494" y="6046228"/>
            <a:ext cx="2800675" cy="606225"/>
            <a:chOff x="-2442002" y="1596777"/>
            <a:chExt cx="2128011" cy="460622"/>
          </a:xfrm>
        </p:grpSpPr>
        <p:pic>
          <p:nvPicPr>
            <p:cNvPr id="726" name="Google Shape;726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12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3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3"/>
          <p:cNvSpPr txBox="1"/>
          <p:nvPr/>
        </p:nvSpPr>
        <p:spPr>
          <a:xfrm>
            <a:off x="555231" y="312749"/>
            <a:ext cx="83220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2-</a:t>
            </a:r>
            <a:r>
              <a:rPr b="1" lang="ko-KR" sz="2800">
                <a:solidFill>
                  <a:schemeClr val="lt1"/>
                </a:solidFill>
              </a:rPr>
              <a:t>4. User Workflow 설명 - </a:t>
            </a:r>
            <a:r>
              <a:rPr b="1" lang="ko-KR" sz="2800">
                <a:solidFill>
                  <a:schemeClr val="lt1"/>
                </a:solidFill>
              </a:rPr>
              <a:t>전략선택</a:t>
            </a:r>
            <a:endParaRPr b="1" sz="2800">
              <a:solidFill>
                <a:schemeClr val="lt1"/>
              </a:solidFill>
            </a:endParaRPr>
          </a:p>
        </p:txBody>
      </p:sp>
      <p:cxnSp>
        <p:nvCxnSpPr>
          <p:cNvPr id="737" name="Google Shape;737;p13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8" name="Google Shape;7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50" y="923375"/>
            <a:ext cx="5505450" cy="4969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13"/>
          <p:cNvGrpSpPr/>
          <p:nvPr/>
        </p:nvGrpSpPr>
        <p:grpSpPr>
          <a:xfrm>
            <a:off x="8935494" y="6046228"/>
            <a:ext cx="2800675" cy="606225"/>
            <a:chOff x="-2442002" y="1596777"/>
            <a:chExt cx="2128011" cy="460622"/>
          </a:xfrm>
        </p:grpSpPr>
        <p:pic>
          <p:nvPicPr>
            <p:cNvPr id="740" name="Google Shape;74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13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13"/>
          <p:cNvSpPr/>
          <p:nvPr/>
        </p:nvSpPr>
        <p:spPr>
          <a:xfrm>
            <a:off x="555225" y="2554325"/>
            <a:ext cx="2377200" cy="3339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13"/>
          <p:cNvSpPr/>
          <p:nvPr/>
        </p:nvSpPr>
        <p:spPr>
          <a:xfrm>
            <a:off x="555225" y="1305725"/>
            <a:ext cx="1756800" cy="967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13"/>
          <p:cNvSpPr txBox="1"/>
          <p:nvPr/>
        </p:nvSpPr>
        <p:spPr>
          <a:xfrm>
            <a:off x="1999275" y="1704800"/>
            <a:ext cx="933300" cy="2769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사용자 정보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3"/>
          <p:cNvSpPr txBox="1"/>
          <p:nvPr/>
        </p:nvSpPr>
        <p:spPr>
          <a:xfrm>
            <a:off x="2312025" y="2548863"/>
            <a:ext cx="933300" cy="6465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진단 및 절세 전략 납입금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957" y="2663375"/>
            <a:ext cx="5053442" cy="3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3"/>
          <p:cNvSpPr/>
          <p:nvPr/>
        </p:nvSpPr>
        <p:spPr>
          <a:xfrm>
            <a:off x="9444475" y="3169725"/>
            <a:ext cx="303600" cy="264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13"/>
          <p:cNvSpPr/>
          <p:nvPr/>
        </p:nvSpPr>
        <p:spPr>
          <a:xfrm>
            <a:off x="4884450" y="2955800"/>
            <a:ext cx="4471800" cy="2888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13"/>
          <p:cNvSpPr txBox="1"/>
          <p:nvPr/>
        </p:nvSpPr>
        <p:spPr>
          <a:xfrm>
            <a:off x="8195775" y="2461600"/>
            <a:ext cx="1386000" cy="4617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진단 및 절세 전략 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금융상품 추천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750" name="Google Shape;750;p13"/>
          <p:cNvSpPr txBox="1"/>
          <p:nvPr/>
        </p:nvSpPr>
        <p:spPr>
          <a:xfrm>
            <a:off x="9748075" y="3253950"/>
            <a:ext cx="1386000" cy="2769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가입링크로 연결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4b1ee8df58_1_3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34b1ee8df58_1_362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58" name="Google Shape;758;g34b1ee8df58_1_362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34b1ee8df58_1_362"/>
          <p:cNvSpPr txBox="1"/>
          <p:nvPr/>
        </p:nvSpPr>
        <p:spPr>
          <a:xfrm>
            <a:off x="555231" y="312749"/>
            <a:ext cx="83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2-4. User Workflow 설명 - </a:t>
            </a:r>
            <a:r>
              <a:rPr b="1" lang="ko-KR" sz="2800">
                <a:solidFill>
                  <a:schemeClr val="lt1"/>
                </a:solidFill>
              </a:rPr>
              <a:t>금융상품 비교</a:t>
            </a:r>
            <a:endParaRPr b="1" sz="2800">
              <a:solidFill>
                <a:schemeClr val="lt1"/>
              </a:solidFill>
            </a:endParaRPr>
          </a:p>
        </p:txBody>
      </p:sp>
      <p:cxnSp>
        <p:nvCxnSpPr>
          <p:cNvPr id="760" name="Google Shape;760;g34b1ee8df58_1_362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61" name="Google Shape;761;g34b1ee8df58_1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0" y="1397075"/>
            <a:ext cx="5549575" cy="511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g34b1ee8df58_1_362"/>
          <p:cNvGrpSpPr/>
          <p:nvPr/>
        </p:nvGrpSpPr>
        <p:grpSpPr>
          <a:xfrm>
            <a:off x="8935494" y="6046228"/>
            <a:ext cx="2800675" cy="606225"/>
            <a:chOff x="-2442002" y="1596777"/>
            <a:chExt cx="2128011" cy="460622"/>
          </a:xfrm>
        </p:grpSpPr>
        <p:pic>
          <p:nvPicPr>
            <p:cNvPr id="763" name="Google Shape;763;g34b1ee8df58_1_3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g34b1ee8df58_1_362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34b1ee8df58_1_362"/>
          <p:cNvSpPr/>
          <p:nvPr/>
        </p:nvSpPr>
        <p:spPr>
          <a:xfrm>
            <a:off x="499650" y="1920250"/>
            <a:ext cx="1342200" cy="391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34b1ee8df58_1_362"/>
          <p:cNvSpPr/>
          <p:nvPr/>
        </p:nvSpPr>
        <p:spPr>
          <a:xfrm>
            <a:off x="499650" y="3601000"/>
            <a:ext cx="5280600" cy="2835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g34b1ee8df58_1_362"/>
          <p:cNvSpPr txBox="1"/>
          <p:nvPr/>
        </p:nvSpPr>
        <p:spPr>
          <a:xfrm>
            <a:off x="1794650" y="1866538"/>
            <a:ext cx="933300" cy="2769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상품 분류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4b1ee8df58_1_362"/>
          <p:cNvSpPr txBox="1"/>
          <p:nvPr/>
        </p:nvSpPr>
        <p:spPr>
          <a:xfrm>
            <a:off x="5780250" y="3468925"/>
            <a:ext cx="1420800" cy="276900"/>
          </a:xfrm>
          <a:prstGeom prst="rect">
            <a:avLst/>
          </a:prstGeom>
          <a:solidFill>
            <a:srgbClr val="0C351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상위 10개 상품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1209405" y="1149568"/>
            <a:ext cx="4863664" cy="4863664"/>
          </a:xfrm>
          <a:prstGeom prst="ellipse">
            <a:avLst/>
          </a:prstGeom>
          <a:solidFill>
            <a:srgbClr val="2E6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5"/>
          <p:cNvSpPr txBox="1"/>
          <p:nvPr/>
        </p:nvSpPr>
        <p:spPr>
          <a:xfrm>
            <a:off x="6398539" y="2364646"/>
            <a:ext cx="570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ko-KR" sz="6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ko-KR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주요 화면 </a:t>
            </a:r>
            <a:endParaRPr b="1" i="0" sz="6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790388" y="1159679"/>
            <a:ext cx="4863664" cy="4863664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7F340D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15"/>
          <p:cNvGrpSpPr/>
          <p:nvPr/>
        </p:nvGrpSpPr>
        <p:grpSpPr>
          <a:xfrm>
            <a:off x="4463124" y="3677754"/>
            <a:ext cx="404813" cy="268288"/>
            <a:chOff x="10490232" y="1887042"/>
            <a:chExt cx="404813" cy="268288"/>
          </a:xfrm>
        </p:grpSpPr>
        <p:sp>
          <p:nvSpPr>
            <p:cNvPr id="780" name="Google Shape;780;p15"/>
            <p:cNvSpPr/>
            <p:nvPr/>
          </p:nvSpPr>
          <p:spPr>
            <a:xfrm>
              <a:off x="10490232" y="1887042"/>
              <a:ext cx="404813" cy="130175"/>
            </a:xfrm>
            <a:custGeom>
              <a:rect b="b" l="l" r="r" t="t"/>
              <a:pathLst>
                <a:path extrusionOk="0" h="62" w="194">
                  <a:moveTo>
                    <a:pt x="194" y="53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37" y="14"/>
                    <a:pt x="57" y="14"/>
                    <a:pt x="9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3" y="0"/>
                    <a:pt x="141" y="0"/>
                    <a:pt x="194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10539444" y="1964830"/>
              <a:ext cx="306388" cy="104775"/>
            </a:xfrm>
            <a:custGeom>
              <a:rect b="b" l="l" r="r" t="t"/>
              <a:pathLst>
                <a:path extrusionOk="0" h="50" w="146">
                  <a:moveTo>
                    <a:pt x="146" y="41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02" y="14"/>
                    <a:pt x="44" y="14"/>
                    <a:pt x="9" y="5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0" y="0"/>
                    <a:pt x="106" y="0"/>
                    <a:pt x="146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10585482" y="2037855"/>
              <a:ext cx="214313" cy="77788"/>
            </a:xfrm>
            <a:custGeom>
              <a:rect b="b" l="l" r="r" t="t"/>
              <a:pathLst>
                <a:path extrusionOk="0" h="37" w="102">
                  <a:moveTo>
                    <a:pt x="102" y="28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70" y="14"/>
                    <a:pt x="32" y="14"/>
                    <a:pt x="1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8" y="0"/>
                    <a:pt x="74" y="0"/>
                    <a:pt x="10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10625169" y="2099767"/>
              <a:ext cx="134938" cy="55563"/>
            </a:xfrm>
            <a:custGeom>
              <a:rect b="b" l="l" r="r" t="t"/>
              <a:pathLst>
                <a:path extrusionOk="0" h="26" w="64">
                  <a:moveTo>
                    <a:pt x="64" y="17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42" y="14"/>
                    <a:pt x="22" y="14"/>
                    <a:pt x="9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0"/>
                    <a:pt x="46" y="0"/>
                    <a:pt x="6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4" name="Google Shape;784;p15"/>
          <p:cNvSpPr/>
          <p:nvPr/>
        </p:nvSpPr>
        <p:spPr>
          <a:xfrm>
            <a:off x="2042117" y="2918644"/>
            <a:ext cx="25923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785" name="Google Shape;7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26" y="3018623"/>
            <a:ext cx="706757" cy="706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15"/>
          <p:cNvGrpSpPr/>
          <p:nvPr/>
        </p:nvGrpSpPr>
        <p:grpSpPr>
          <a:xfrm rot="5400000">
            <a:off x="3176620" y="3472229"/>
            <a:ext cx="947627" cy="1895254"/>
            <a:chOff x="3255640" y="1650892"/>
            <a:chExt cx="1204913" cy="2409825"/>
          </a:xfrm>
        </p:grpSpPr>
        <p:sp>
          <p:nvSpPr>
            <p:cNvPr id="787" name="Google Shape;787;p15"/>
            <p:cNvSpPr/>
            <p:nvPr/>
          </p:nvSpPr>
          <p:spPr>
            <a:xfrm>
              <a:off x="3654103" y="2439879"/>
              <a:ext cx="444500" cy="1189038"/>
            </a:xfrm>
            <a:custGeom>
              <a:rect b="b" l="l" r="r" t="t"/>
              <a:pathLst>
                <a:path extrusionOk="0" h="749" w="280">
                  <a:moveTo>
                    <a:pt x="140" y="52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80" y="749"/>
                  </a:lnTo>
                  <a:lnTo>
                    <a:pt x="280" y="2"/>
                  </a:lnTo>
                  <a:lnTo>
                    <a:pt x="140" y="52"/>
                  </a:lnTo>
                  <a:close/>
                </a:path>
              </a:pathLst>
            </a:custGeom>
            <a:solidFill>
              <a:srgbClr val="FEBC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8" name="Google Shape;788;p15"/>
            <p:cNvGrpSpPr/>
            <p:nvPr/>
          </p:nvGrpSpPr>
          <p:grpSpPr>
            <a:xfrm>
              <a:off x="3654103" y="1962042"/>
              <a:ext cx="806450" cy="1566863"/>
              <a:chOff x="10498411" y="-471922"/>
              <a:chExt cx="806450" cy="1566863"/>
            </a:xfrm>
          </p:grpSpPr>
          <p:sp>
            <p:nvSpPr>
              <p:cNvPr id="789" name="Google Shape;789;p15"/>
              <p:cNvSpPr/>
              <p:nvPr/>
            </p:nvSpPr>
            <p:spPr>
              <a:xfrm>
                <a:off x="10860361" y="-241735"/>
                <a:ext cx="444500" cy="1190625"/>
              </a:xfrm>
              <a:custGeom>
                <a:rect b="b" l="l" r="r" t="t"/>
                <a:pathLst>
                  <a:path extrusionOk="0" h="750" w="280">
                    <a:moveTo>
                      <a:pt x="140" y="52"/>
                    </a:moveTo>
                    <a:lnTo>
                      <a:pt x="0" y="0"/>
                    </a:lnTo>
                    <a:lnTo>
                      <a:pt x="0" y="750"/>
                    </a:lnTo>
                    <a:lnTo>
                      <a:pt x="280" y="750"/>
                    </a:lnTo>
                    <a:lnTo>
                      <a:pt x="280" y="3"/>
                    </a:lnTo>
                    <a:lnTo>
                      <a:pt x="140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10860361" y="-47192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10909573" y="-421122"/>
                <a:ext cx="344488" cy="3444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10877823" y="329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1087782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10877823" y="499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10877823" y="585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10877823" y="6679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10877823" y="-43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10877823" y="852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10877823" y="167840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10877823" y="253565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10877823" y="753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10877823" y="837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10969898" y="-329047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7"/>
                      <a:pt x="68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39" y="87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7"/>
                      <a:pt x="26" y="8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0" y="43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1"/>
                      <a:pt x="20" y="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1" y="1"/>
                      <a:pt x="61" y="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0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2"/>
                      <a:pt x="108" y="33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10498411" y="-22427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10549211" y="-175060"/>
                <a:ext cx="346075" cy="3460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10515873" y="575828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10515873" y="661553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10515873" y="7456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10515873" y="8314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10515873" y="9155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10515873" y="245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10515873" y="331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1051587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10515873" y="5012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10515873" y="100127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10515873" y="10870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10607948" y="-82985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0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6" y="88"/>
                      <a:pt x="26" y="87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1" y="43"/>
                      <a:pt x="0" y="42"/>
                      <a:pt x="0" y="4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1"/>
                    </a:cubicBezTo>
                    <a:cubicBezTo>
                      <a:pt x="61" y="1"/>
                      <a:pt x="61" y="1"/>
                      <a:pt x="61" y="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9" y="1"/>
                      <a:pt x="89" y="1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3"/>
                      <a:pt x="108" y="34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1" y="43"/>
                      <a:pt x="71" y="43"/>
                      <a:pt x="71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5"/>
            <p:cNvGrpSpPr/>
            <p:nvPr/>
          </p:nvGrpSpPr>
          <p:grpSpPr>
            <a:xfrm>
              <a:off x="3411215" y="2493854"/>
              <a:ext cx="773113" cy="1566863"/>
              <a:chOff x="10255523" y="59890"/>
              <a:chExt cx="773113" cy="1566863"/>
            </a:xfrm>
          </p:grpSpPr>
          <p:sp>
            <p:nvSpPr>
              <p:cNvPr id="819" name="Google Shape;819;p15"/>
              <p:cNvSpPr/>
              <p:nvPr/>
            </p:nvSpPr>
            <p:spPr>
              <a:xfrm>
                <a:off x="10255523" y="59890"/>
                <a:ext cx="773113" cy="156686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10344423" y="158315"/>
                <a:ext cx="596900" cy="1370013"/>
              </a:xfrm>
              <a:custGeom>
                <a:rect b="b" l="l" r="r" t="t"/>
                <a:pathLst>
                  <a:path extrusionOk="0" h="655" w="285">
                    <a:moveTo>
                      <a:pt x="211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42"/>
                      <a:pt x="43" y="76"/>
                      <a:pt x="1" y="76"/>
                    </a:cubicBezTo>
                    <a:cubicBezTo>
                      <a:pt x="1" y="76"/>
                      <a:pt x="0" y="76"/>
                      <a:pt x="0" y="76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577"/>
                      <a:pt x="1" y="577"/>
                      <a:pt x="1" y="577"/>
                    </a:cubicBezTo>
                    <a:cubicBezTo>
                      <a:pt x="43" y="577"/>
                      <a:pt x="76" y="611"/>
                      <a:pt x="76" y="653"/>
                    </a:cubicBezTo>
                    <a:cubicBezTo>
                      <a:pt x="76" y="654"/>
                      <a:pt x="76" y="654"/>
                      <a:pt x="76" y="655"/>
                    </a:cubicBezTo>
                    <a:cubicBezTo>
                      <a:pt x="211" y="655"/>
                      <a:pt x="211" y="655"/>
                      <a:pt x="211" y="655"/>
                    </a:cubicBezTo>
                    <a:cubicBezTo>
                      <a:pt x="211" y="654"/>
                      <a:pt x="211" y="654"/>
                      <a:pt x="211" y="653"/>
                    </a:cubicBezTo>
                    <a:cubicBezTo>
                      <a:pt x="211" y="612"/>
                      <a:pt x="244" y="578"/>
                      <a:pt x="285" y="577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44" y="75"/>
                      <a:pt x="211" y="42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10534923" y="1174315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10534923" y="293253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10422211" y="621865"/>
                <a:ext cx="441325" cy="441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10526986" y="680603"/>
                <a:ext cx="265113" cy="323850"/>
              </a:xfrm>
              <a:custGeom>
                <a:rect b="b" l="l" r="r" t="t"/>
                <a:pathLst>
                  <a:path extrusionOk="0" h="155" w="127">
                    <a:moveTo>
                      <a:pt x="62" y="23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6" y="38"/>
                    </a:cubicBezTo>
                    <a:cubicBezTo>
                      <a:pt x="126" y="38"/>
                      <a:pt x="127" y="39"/>
                      <a:pt x="127" y="4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6" y="56"/>
                    </a:cubicBezTo>
                    <a:cubicBezTo>
                      <a:pt x="126" y="56"/>
                      <a:pt x="126" y="56"/>
                      <a:pt x="125" y="57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6" y="98"/>
                      <a:pt x="126" y="99"/>
                      <a:pt x="126" y="99"/>
                    </a:cubicBezTo>
                    <a:cubicBezTo>
                      <a:pt x="126" y="99"/>
                      <a:pt x="127" y="100"/>
                      <a:pt x="127" y="101"/>
                    </a:cubicBezTo>
                    <a:cubicBezTo>
                      <a:pt x="127" y="115"/>
                      <a:pt x="127" y="115"/>
                      <a:pt x="127" y="115"/>
                    </a:cubicBezTo>
                    <a:cubicBezTo>
                      <a:pt x="127" y="116"/>
                      <a:pt x="126" y="117"/>
                      <a:pt x="126" y="117"/>
                    </a:cubicBezTo>
                    <a:cubicBezTo>
                      <a:pt x="126" y="117"/>
                      <a:pt x="126" y="117"/>
                      <a:pt x="125" y="118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3"/>
                      <a:pt x="62" y="154"/>
                      <a:pt x="61" y="154"/>
                    </a:cubicBezTo>
                    <a:cubicBezTo>
                      <a:pt x="61" y="155"/>
                      <a:pt x="61" y="155"/>
                      <a:pt x="60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7" y="155"/>
                      <a:pt x="47" y="155"/>
                      <a:pt x="46" y="154"/>
                    </a:cubicBezTo>
                    <a:cubicBezTo>
                      <a:pt x="46" y="154"/>
                      <a:pt x="46" y="153"/>
                      <a:pt x="46" y="152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1" y="145"/>
                      <a:pt x="0" y="145"/>
                    </a:cubicBezTo>
                    <a:cubicBezTo>
                      <a:pt x="0" y="145"/>
                      <a:pt x="0" y="144"/>
                      <a:pt x="0" y="142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0" y="127"/>
                      <a:pt x="1" y="127"/>
                      <a:pt x="2" y="127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0" y="87"/>
                      <a:pt x="0" y="86"/>
                    </a:cubicBezTo>
                    <a:cubicBezTo>
                      <a:pt x="0" y="86"/>
                      <a:pt x="0" y="86"/>
                      <a:pt x="0" y="8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1" y="68"/>
                      <a:pt x="2" y="6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8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6" y="0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1"/>
                    </a:cubicBezTo>
                    <a:cubicBezTo>
                      <a:pt x="62" y="1"/>
                      <a:pt x="62" y="2"/>
                      <a:pt x="62" y="3"/>
                    </a:cubicBezTo>
                    <a:lnTo>
                      <a:pt x="62" y="23"/>
                    </a:lnTo>
                    <a:close/>
                    <a:moveTo>
                      <a:pt x="89" y="107"/>
                    </a:moveTo>
                    <a:cubicBezTo>
                      <a:pt x="62" y="101"/>
                      <a:pt x="62" y="101"/>
                      <a:pt x="62" y="101"/>
                    </a:cubicBezTo>
                    <a:cubicBezTo>
                      <a:pt x="62" y="113"/>
                      <a:pt x="62" y="113"/>
                      <a:pt x="62" y="113"/>
                    </a:cubicBezTo>
                    <a:lnTo>
                      <a:pt x="89" y="107"/>
                    </a:lnTo>
                    <a:close/>
                    <a:moveTo>
                      <a:pt x="46" y="80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34" y="77"/>
                      <a:pt x="34" y="77"/>
                      <a:pt x="34" y="77"/>
                    </a:cubicBezTo>
                    <a:lnTo>
                      <a:pt x="46" y="80"/>
                    </a:lnTo>
                    <a:close/>
                    <a:moveTo>
                      <a:pt x="89" y="47"/>
                    </a:move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4"/>
                      <a:pt x="62" y="54"/>
                      <a:pt x="62" y="54"/>
                    </a:cubicBezTo>
                    <a:lnTo>
                      <a:pt x="89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15"/>
            <p:cNvGrpSpPr/>
            <p:nvPr/>
          </p:nvGrpSpPr>
          <p:grpSpPr>
            <a:xfrm>
              <a:off x="4050977" y="1650892"/>
              <a:ext cx="404813" cy="268288"/>
              <a:chOff x="10895285" y="-783072"/>
              <a:chExt cx="404813" cy="268288"/>
            </a:xfrm>
          </p:grpSpPr>
          <p:sp>
            <p:nvSpPr>
              <p:cNvPr id="826" name="Google Shape;826;p15"/>
              <p:cNvSpPr/>
              <p:nvPr/>
            </p:nvSpPr>
            <p:spPr>
              <a:xfrm>
                <a:off x="10895285" y="-783072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5"/>
              <p:cNvSpPr/>
              <p:nvPr/>
            </p:nvSpPr>
            <p:spPr>
              <a:xfrm>
                <a:off x="10944498" y="-705285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5"/>
              <p:cNvSpPr/>
              <p:nvPr/>
            </p:nvSpPr>
            <p:spPr>
              <a:xfrm>
                <a:off x="10990535" y="-632260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11030223" y="-570347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15"/>
            <p:cNvGrpSpPr/>
            <p:nvPr/>
          </p:nvGrpSpPr>
          <p:grpSpPr>
            <a:xfrm>
              <a:off x="3255640" y="2119204"/>
              <a:ext cx="404813" cy="268288"/>
              <a:chOff x="10099948" y="-314760"/>
              <a:chExt cx="404813" cy="268288"/>
            </a:xfrm>
          </p:grpSpPr>
          <p:sp>
            <p:nvSpPr>
              <p:cNvPr id="831" name="Google Shape;831;p15"/>
              <p:cNvSpPr/>
              <p:nvPr/>
            </p:nvSpPr>
            <p:spPr>
              <a:xfrm>
                <a:off x="10099948" y="-314760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10149160" y="-236972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10195198" y="-163947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10234885" y="-102035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5" name="Google Shape;835;p15"/>
          <p:cNvSpPr/>
          <p:nvPr/>
        </p:nvSpPr>
        <p:spPr>
          <a:xfrm>
            <a:off x="6876556" y="1701535"/>
            <a:ext cx="3893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15"/>
          <p:cNvCxnSpPr/>
          <p:nvPr/>
        </p:nvCxnSpPr>
        <p:spPr>
          <a:xfrm>
            <a:off x="6207601" y="2161450"/>
            <a:ext cx="548329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7" name="Google Shape;837;p15"/>
          <p:cNvCxnSpPr/>
          <p:nvPr/>
        </p:nvCxnSpPr>
        <p:spPr>
          <a:xfrm>
            <a:off x="6207601" y="1612701"/>
            <a:ext cx="548329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38" name="Google Shape;838;p15"/>
          <p:cNvGrpSpPr/>
          <p:nvPr/>
        </p:nvGrpSpPr>
        <p:grpSpPr>
          <a:xfrm>
            <a:off x="7094702" y="3864397"/>
            <a:ext cx="3820144" cy="461624"/>
            <a:chOff x="-2442002" y="1596777"/>
            <a:chExt cx="4457365" cy="538626"/>
          </a:xfrm>
        </p:grpSpPr>
        <p:pic>
          <p:nvPicPr>
            <p:cNvPr id="839" name="Google Shape;83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15"/>
            <p:cNvSpPr txBox="1"/>
            <p:nvPr/>
          </p:nvSpPr>
          <p:spPr>
            <a:xfrm>
              <a:off x="-1431191" y="1596777"/>
              <a:ext cx="3446554" cy="538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 데이터분석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8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8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b="0" i="0" sz="40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847" name="Google Shape;847;p18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Google Shape;848;p18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9" name="Google Shape;849;p18"/>
          <p:cNvSpPr txBox="1"/>
          <p:nvPr/>
        </p:nvSpPr>
        <p:spPr>
          <a:xfrm>
            <a:off x="555225" y="335425"/>
            <a:ext cx="738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배경화면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18"/>
          <p:cNvSpPr txBox="1"/>
          <p:nvPr/>
        </p:nvSpPr>
        <p:spPr>
          <a:xfrm>
            <a:off x="555225" y="1608625"/>
            <a:ext cx="67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화면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18"/>
          <p:cNvCxnSpPr/>
          <p:nvPr/>
        </p:nvCxnSpPr>
        <p:spPr>
          <a:xfrm>
            <a:off x="544750" y="2072000"/>
            <a:ext cx="6750900" cy="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2" name="Google Shape;852;p18"/>
          <p:cNvSpPr txBox="1"/>
          <p:nvPr/>
        </p:nvSpPr>
        <p:spPr>
          <a:xfrm>
            <a:off x="9326350" y="1646750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18"/>
          <p:cNvCxnSpPr/>
          <p:nvPr/>
        </p:nvCxnSpPr>
        <p:spPr>
          <a:xfrm>
            <a:off x="7937775" y="2101100"/>
            <a:ext cx="41505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18"/>
          <p:cNvCxnSpPr/>
          <p:nvPr/>
        </p:nvCxnSpPr>
        <p:spPr>
          <a:xfrm>
            <a:off x="7497838" y="246662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18"/>
          <p:cNvCxnSpPr/>
          <p:nvPr/>
        </p:nvCxnSpPr>
        <p:spPr>
          <a:xfrm>
            <a:off x="7499400" y="3985100"/>
            <a:ext cx="2460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18"/>
          <p:cNvCxnSpPr/>
          <p:nvPr/>
        </p:nvCxnSpPr>
        <p:spPr>
          <a:xfrm>
            <a:off x="7526575" y="444067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18"/>
          <p:cNvCxnSpPr/>
          <p:nvPr/>
        </p:nvCxnSpPr>
        <p:spPr>
          <a:xfrm rot="-5400000">
            <a:off x="7521600" y="4223325"/>
            <a:ext cx="2238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Google Shape;858;p18"/>
          <p:cNvSpPr/>
          <p:nvPr/>
        </p:nvSpPr>
        <p:spPr>
          <a:xfrm>
            <a:off x="7850250" y="250000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창업필수 세무 상식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18"/>
          <p:cNvSpPr/>
          <p:nvPr/>
        </p:nvSpPr>
        <p:spPr>
          <a:xfrm>
            <a:off x="7850250" y="345007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시뮬레이터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18"/>
          <p:cNvSpPr/>
          <p:nvPr/>
        </p:nvSpPr>
        <p:spPr>
          <a:xfrm>
            <a:off x="7850250" y="440015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카드 정보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AI AGENT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18"/>
          <p:cNvSpPr/>
          <p:nvPr/>
        </p:nvSpPr>
        <p:spPr>
          <a:xfrm>
            <a:off x="9182923" y="250000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 단계에서 어려움을 겪는 세무 문제를 위한 세무 지식 도우미 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18"/>
          <p:cNvSpPr/>
          <p:nvPr/>
        </p:nvSpPr>
        <p:spPr>
          <a:xfrm>
            <a:off x="9182923" y="345007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시뮬레이터 내용</a:t>
            </a:r>
            <a:endParaRPr b="1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18"/>
          <p:cNvSpPr/>
          <p:nvPr/>
        </p:nvSpPr>
        <p:spPr>
          <a:xfrm>
            <a:off x="9182923" y="440015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 카드 내역서 업로드시 대시보드 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 형태로 내용 구성 및 시각화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4" name="Google Shape;864;p18"/>
          <p:cNvSpPr/>
          <p:nvPr/>
        </p:nvSpPr>
        <p:spPr>
          <a:xfrm>
            <a:off x="7850250" y="527642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쫄지마 세금!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p18"/>
          <p:cNvSpPr/>
          <p:nvPr/>
        </p:nvSpPr>
        <p:spPr>
          <a:xfrm>
            <a:off x="9182923" y="527642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자연어 질문에 대해 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raw data로부터 자동으로 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불러와 응답해주는 챗봇 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6" name="Google Shape;866;p18"/>
          <p:cNvGrpSpPr/>
          <p:nvPr/>
        </p:nvGrpSpPr>
        <p:grpSpPr>
          <a:xfrm>
            <a:off x="496681" y="2164271"/>
            <a:ext cx="6798807" cy="4569287"/>
            <a:chOff x="959099" y="1463082"/>
            <a:chExt cx="7099840" cy="4582117"/>
          </a:xfrm>
        </p:grpSpPr>
        <p:pic>
          <p:nvPicPr>
            <p:cNvPr id="867" name="Google Shape;86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9099" y="1463082"/>
              <a:ext cx="7099840" cy="4582117"/>
            </a:xfrm>
            <a:prstGeom prst="rect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68" name="Google Shape;868;p18"/>
            <p:cNvSpPr/>
            <p:nvPr/>
          </p:nvSpPr>
          <p:spPr>
            <a:xfrm>
              <a:off x="2987941" y="4610098"/>
              <a:ext cx="1575600" cy="1079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</a:t>
              </a:r>
              <a:r>
                <a:rPr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뮬 </a:t>
              </a:r>
              <a:r>
                <a:rPr b="0" i="0" lang="ko-KR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레이터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5360033" y="1955149"/>
              <a:ext cx="196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ko-KR" sz="4000" u="none" cap="none" strike="noStrike">
                  <a:solidFill>
                    <a:srgbClr val="00B0F0"/>
                  </a:solidFill>
                  <a:latin typeface="Overlock"/>
                  <a:ea typeface="Overlock"/>
                  <a:cs typeface="Overlock"/>
                  <a:sym typeface="Overlock"/>
                </a:rPr>
                <a:t>FIT TAX</a:t>
              </a:r>
              <a:endParaRPr b="0" i="0" sz="4000" u="none" cap="none" strike="noStrike">
                <a:solidFill>
                  <a:srgbClr val="00B0F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1262649" y="1824344"/>
              <a:ext cx="26745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ko-KR" sz="14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절세금융상품 시뮬레이션 플랫폼</a:t>
              </a:r>
              <a:endParaRPr b="1" i="0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18"/>
          <p:cNvSpPr/>
          <p:nvPr/>
        </p:nvSpPr>
        <p:spPr>
          <a:xfrm>
            <a:off x="4041875" y="5317700"/>
            <a:ext cx="1508700" cy="1076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정보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AI AGENT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6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6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878" name="Google Shape;878;p16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9" name="Google Shape;879;p16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0" name="Google Shape;880;p16"/>
          <p:cNvSpPr txBox="1"/>
          <p:nvPr/>
        </p:nvSpPr>
        <p:spPr>
          <a:xfrm>
            <a:off x="555224" y="335425"/>
            <a:ext cx="709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-2. 창업필수 세무 상식 – 블로그 생성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881" name="Google Shape;8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27" y="1782016"/>
            <a:ext cx="3156735" cy="3896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16"/>
          <p:cNvGrpSpPr/>
          <p:nvPr/>
        </p:nvGrpSpPr>
        <p:grpSpPr>
          <a:xfrm>
            <a:off x="4121399" y="1673611"/>
            <a:ext cx="7099841" cy="4582117"/>
            <a:chOff x="959099" y="1463082"/>
            <a:chExt cx="7099841" cy="4582117"/>
          </a:xfrm>
        </p:grpSpPr>
        <p:pic>
          <p:nvPicPr>
            <p:cNvPr id="883" name="Google Shape;8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9099" y="1463082"/>
              <a:ext cx="7099841" cy="4582117"/>
            </a:xfrm>
            <a:prstGeom prst="rect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84" name="Google Shape;884;p16"/>
            <p:cNvSpPr/>
            <p:nvPr/>
          </p:nvSpPr>
          <p:spPr>
            <a:xfrm>
              <a:off x="3162300" y="4610100"/>
              <a:ext cx="1282700" cy="1079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레이터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5360033" y="1955149"/>
              <a:ext cx="196720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00B0F0"/>
                  </a:solidFill>
                  <a:latin typeface="Overlock"/>
                  <a:ea typeface="Overlock"/>
                  <a:cs typeface="Overlock"/>
                  <a:sym typeface="Overlock"/>
                </a:rPr>
                <a:t>FIT TAX</a:t>
              </a:r>
              <a:endParaRPr sz="4000">
                <a:solidFill>
                  <a:srgbClr val="00B0F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1262649" y="1824344"/>
              <a:ext cx="2674351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절세금융상품 시뮬레이션 플랫폼</a:t>
              </a:r>
              <a:endParaRPr b="1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16"/>
          <p:cNvSpPr/>
          <p:nvPr/>
        </p:nvSpPr>
        <p:spPr>
          <a:xfrm>
            <a:off x="6191825" y="4832200"/>
            <a:ext cx="1508700" cy="1076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</a:t>
            </a: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뮬 </a:t>
            </a: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레이터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8" name="Google Shape;8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6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7804000" y="4832200"/>
            <a:ext cx="1508700" cy="1076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정보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AI AGENT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b1ee8df58_1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4b1ee8df58_1_71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5" name="Google Shape;165;g34b1ee8df58_1_71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4b1ee8df58_1_71"/>
          <p:cNvSpPr txBox="1"/>
          <p:nvPr/>
        </p:nvSpPr>
        <p:spPr>
          <a:xfrm>
            <a:off x="555231" y="312749"/>
            <a:ext cx="810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목차</a:t>
            </a:r>
            <a:endParaRPr b="1"/>
          </a:p>
        </p:txBody>
      </p:sp>
      <p:cxnSp>
        <p:nvCxnSpPr>
          <p:cNvPr id="167" name="Google Shape;167;g34b1ee8df58_1_71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g34b1ee8df58_1_71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34b1ee8df58_1_71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34b1ee8df58_1_71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4b1ee8df58_1_71"/>
          <p:cNvSpPr/>
          <p:nvPr/>
        </p:nvSpPr>
        <p:spPr>
          <a:xfrm>
            <a:off x="790388" y="1159679"/>
            <a:ext cx="4863600" cy="4863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0D1446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4b1ee8df58_1_71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34b1ee8df58_1_71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34b1ee8df58_1_71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rgbClr val="FEBC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4b1ee8df58_1_71"/>
          <p:cNvSpPr/>
          <p:nvPr/>
        </p:nvSpPr>
        <p:spPr>
          <a:xfrm>
            <a:off x="1057005" y="997168"/>
            <a:ext cx="4863600" cy="4863600"/>
          </a:xfrm>
          <a:prstGeom prst="ellipse">
            <a:avLst/>
          </a:prstGeom>
          <a:solidFill>
            <a:srgbClr val="2E6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4b1ee8df58_1_71"/>
          <p:cNvSpPr/>
          <p:nvPr/>
        </p:nvSpPr>
        <p:spPr>
          <a:xfrm>
            <a:off x="790388" y="1159679"/>
            <a:ext cx="4863600" cy="48636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0D1446">
                <a:alpha val="2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g34b1ee8df58_1_71"/>
          <p:cNvGrpSpPr/>
          <p:nvPr/>
        </p:nvGrpSpPr>
        <p:grpSpPr>
          <a:xfrm>
            <a:off x="4463124" y="3677754"/>
            <a:ext cx="404813" cy="268288"/>
            <a:chOff x="10490232" y="1887042"/>
            <a:chExt cx="404813" cy="268288"/>
          </a:xfrm>
        </p:grpSpPr>
        <p:sp>
          <p:nvSpPr>
            <p:cNvPr id="178" name="Google Shape;178;g34b1ee8df58_1_71"/>
            <p:cNvSpPr/>
            <p:nvPr/>
          </p:nvSpPr>
          <p:spPr>
            <a:xfrm>
              <a:off x="10490232" y="1887042"/>
              <a:ext cx="404813" cy="130175"/>
            </a:xfrm>
            <a:custGeom>
              <a:rect b="b" l="l" r="r" t="t"/>
              <a:pathLst>
                <a:path extrusionOk="0" h="62" w="194">
                  <a:moveTo>
                    <a:pt x="194" y="53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37" y="14"/>
                    <a:pt x="57" y="14"/>
                    <a:pt x="9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3" y="0"/>
                    <a:pt x="141" y="0"/>
                    <a:pt x="194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34b1ee8df58_1_71"/>
            <p:cNvSpPr/>
            <p:nvPr/>
          </p:nvSpPr>
          <p:spPr>
            <a:xfrm>
              <a:off x="10539444" y="1964830"/>
              <a:ext cx="306388" cy="104775"/>
            </a:xfrm>
            <a:custGeom>
              <a:rect b="b" l="l" r="r" t="t"/>
              <a:pathLst>
                <a:path extrusionOk="0" h="50" w="146">
                  <a:moveTo>
                    <a:pt x="146" y="41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02" y="14"/>
                    <a:pt x="44" y="14"/>
                    <a:pt x="9" y="5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0" y="0"/>
                    <a:pt x="106" y="0"/>
                    <a:pt x="146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g34b1ee8df58_1_71"/>
            <p:cNvSpPr/>
            <p:nvPr/>
          </p:nvSpPr>
          <p:spPr>
            <a:xfrm>
              <a:off x="10585482" y="2037855"/>
              <a:ext cx="214313" cy="77788"/>
            </a:xfrm>
            <a:custGeom>
              <a:rect b="b" l="l" r="r" t="t"/>
              <a:pathLst>
                <a:path extrusionOk="0" h="37" w="102">
                  <a:moveTo>
                    <a:pt x="102" y="28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70" y="14"/>
                    <a:pt x="32" y="14"/>
                    <a:pt x="1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8" y="0"/>
                    <a:pt x="74" y="0"/>
                    <a:pt x="10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34b1ee8df58_1_71"/>
            <p:cNvSpPr/>
            <p:nvPr/>
          </p:nvSpPr>
          <p:spPr>
            <a:xfrm>
              <a:off x="10625169" y="2099767"/>
              <a:ext cx="134938" cy="55563"/>
            </a:xfrm>
            <a:custGeom>
              <a:rect b="b" l="l" r="r" t="t"/>
              <a:pathLst>
                <a:path extrusionOk="0" h="26" w="64">
                  <a:moveTo>
                    <a:pt x="64" y="17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42" y="14"/>
                    <a:pt x="22" y="14"/>
                    <a:pt x="9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0"/>
                    <a:pt x="46" y="0"/>
                    <a:pt x="6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g34b1ee8df58_1_71"/>
          <p:cNvSpPr/>
          <p:nvPr/>
        </p:nvSpPr>
        <p:spPr>
          <a:xfrm>
            <a:off x="2042117" y="2918644"/>
            <a:ext cx="259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183" name="Google Shape;183;g34b1ee8df58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26" y="3018623"/>
            <a:ext cx="706755" cy="706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g34b1ee8df58_1_71"/>
          <p:cNvGrpSpPr/>
          <p:nvPr/>
        </p:nvGrpSpPr>
        <p:grpSpPr>
          <a:xfrm rot="5400000">
            <a:off x="3176461" y="3472336"/>
            <a:ext cx="947743" cy="1895356"/>
            <a:chOff x="3255640" y="1650892"/>
            <a:chExt cx="1205013" cy="2409862"/>
          </a:xfrm>
        </p:grpSpPr>
        <p:sp>
          <p:nvSpPr>
            <p:cNvPr id="185" name="Google Shape;185;g34b1ee8df58_1_71"/>
            <p:cNvSpPr/>
            <p:nvPr/>
          </p:nvSpPr>
          <p:spPr>
            <a:xfrm>
              <a:off x="3654103" y="2439879"/>
              <a:ext cx="444500" cy="1189038"/>
            </a:xfrm>
            <a:custGeom>
              <a:rect b="b" l="l" r="r" t="t"/>
              <a:pathLst>
                <a:path extrusionOk="0" h="749" w="280">
                  <a:moveTo>
                    <a:pt x="140" y="52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80" y="749"/>
                  </a:lnTo>
                  <a:lnTo>
                    <a:pt x="280" y="2"/>
                  </a:lnTo>
                  <a:lnTo>
                    <a:pt x="140" y="52"/>
                  </a:lnTo>
                  <a:close/>
                </a:path>
              </a:pathLst>
            </a:custGeom>
            <a:solidFill>
              <a:srgbClr val="FEBC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186;g34b1ee8df58_1_71"/>
            <p:cNvGrpSpPr/>
            <p:nvPr/>
          </p:nvGrpSpPr>
          <p:grpSpPr>
            <a:xfrm>
              <a:off x="3654103" y="1962042"/>
              <a:ext cx="806550" cy="1566863"/>
              <a:chOff x="10498411" y="-471922"/>
              <a:chExt cx="806550" cy="1566863"/>
            </a:xfrm>
          </p:grpSpPr>
          <p:sp>
            <p:nvSpPr>
              <p:cNvPr id="187" name="Google Shape;187;g34b1ee8df58_1_71"/>
              <p:cNvSpPr/>
              <p:nvPr/>
            </p:nvSpPr>
            <p:spPr>
              <a:xfrm>
                <a:off x="10860361" y="-241735"/>
                <a:ext cx="444500" cy="1190625"/>
              </a:xfrm>
              <a:custGeom>
                <a:rect b="b" l="l" r="r" t="t"/>
                <a:pathLst>
                  <a:path extrusionOk="0" h="750" w="280">
                    <a:moveTo>
                      <a:pt x="140" y="52"/>
                    </a:moveTo>
                    <a:lnTo>
                      <a:pt x="0" y="0"/>
                    </a:lnTo>
                    <a:lnTo>
                      <a:pt x="0" y="750"/>
                    </a:lnTo>
                    <a:lnTo>
                      <a:pt x="280" y="750"/>
                    </a:lnTo>
                    <a:lnTo>
                      <a:pt x="280" y="3"/>
                    </a:lnTo>
                    <a:lnTo>
                      <a:pt x="140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g34b1ee8df58_1_71"/>
              <p:cNvSpPr/>
              <p:nvPr/>
            </p:nvSpPr>
            <p:spPr>
              <a:xfrm>
                <a:off x="10860361" y="-471922"/>
                <a:ext cx="444600" cy="444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g34b1ee8df58_1_71"/>
              <p:cNvSpPr/>
              <p:nvPr/>
            </p:nvSpPr>
            <p:spPr>
              <a:xfrm>
                <a:off x="10909573" y="-421122"/>
                <a:ext cx="344400" cy="34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g34b1ee8df58_1_71"/>
              <p:cNvSpPr/>
              <p:nvPr/>
            </p:nvSpPr>
            <p:spPr>
              <a:xfrm>
                <a:off x="10877823" y="329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g34b1ee8df58_1_71"/>
              <p:cNvSpPr/>
              <p:nvPr/>
            </p:nvSpPr>
            <p:spPr>
              <a:xfrm>
                <a:off x="1087782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g34b1ee8df58_1_71"/>
              <p:cNvSpPr/>
              <p:nvPr/>
            </p:nvSpPr>
            <p:spPr>
              <a:xfrm>
                <a:off x="10877823" y="499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g34b1ee8df58_1_71"/>
              <p:cNvSpPr/>
              <p:nvPr/>
            </p:nvSpPr>
            <p:spPr>
              <a:xfrm>
                <a:off x="10877823" y="585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g34b1ee8df58_1_71"/>
              <p:cNvSpPr/>
              <p:nvPr/>
            </p:nvSpPr>
            <p:spPr>
              <a:xfrm>
                <a:off x="10877823" y="6679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g34b1ee8df58_1_71"/>
              <p:cNvSpPr/>
              <p:nvPr/>
            </p:nvSpPr>
            <p:spPr>
              <a:xfrm>
                <a:off x="10877823" y="-43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g34b1ee8df58_1_71"/>
              <p:cNvSpPr/>
              <p:nvPr/>
            </p:nvSpPr>
            <p:spPr>
              <a:xfrm>
                <a:off x="10877823" y="852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g34b1ee8df58_1_71"/>
              <p:cNvSpPr/>
              <p:nvPr/>
            </p:nvSpPr>
            <p:spPr>
              <a:xfrm>
                <a:off x="10877823" y="167840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g34b1ee8df58_1_71"/>
              <p:cNvSpPr/>
              <p:nvPr/>
            </p:nvSpPr>
            <p:spPr>
              <a:xfrm>
                <a:off x="10877823" y="253565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g34b1ee8df58_1_71"/>
              <p:cNvSpPr/>
              <p:nvPr/>
            </p:nvSpPr>
            <p:spPr>
              <a:xfrm>
                <a:off x="10877823" y="753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g34b1ee8df58_1_71"/>
              <p:cNvSpPr/>
              <p:nvPr/>
            </p:nvSpPr>
            <p:spPr>
              <a:xfrm>
                <a:off x="10877823" y="837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g34b1ee8df58_1_71"/>
              <p:cNvSpPr/>
              <p:nvPr/>
            </p:nvSpPr>
            <p:spPr>
              <a:xfrm>
                <a:off x="10969898" y="-329047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7"/>
                      <a:pt x="68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39" y="87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7"/>
                      <a:pt x="26" y="8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0" y="43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1"/>
                      <a:pt x="20" y="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1" y="1"/>
                      <a:pt x="61" y="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0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2"/>
                      <a:pt x="108" y="33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g34b1ee8df58_1_71"/>
              <p:cNvSpPr/>
              <p:nvPr/>
            </p:nvSpPr>
            <p:spPr>
              <a:xfrm>
                <a:off x="10498411" y="-224272"/>
                <a:ext cx="444600" cy="444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g34b1ee8df58_1_71"/>
              <p:cNvSpPr/>
              <p:nvPr/>
            </p:nvSpPr>
            <p:spPr>
              <a:xfrm>
                <a:off x="10549211" y="-175060"/>
                <a:ext cx="346200" cy="346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g34b1ee8df58_1_71"/>
              <p:cNvSpPr/>
              <p:nvPr/>
            </p:nvSpPr>
            <p:spPr>
              <a:xfrm>
                <a:off x="10515873" y="575828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g34b1ee8df58_1_71"/>
              <p:cNvSpPr/>
              <p:nvPr/>
            </p:nvSpPr>
            <p:spPr>
              <a:xfrm>
                <a:off x="10515873" y="661553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g34b1ee8df58_1_71"/>
              <p:cNvSpPr/>
              <p:nvPr/>
            </p:nvSpPr>
            <p:spPr>
              <a:xfrm>
                <a:off x="10515873" y="7456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g34b1ee8df58_1_71"/>
              <p:cNvSpPr/>
              <p:nvPr/>
            </p:nvSpPr>
            <p:spPr>
              <a:xfrm>
                <a:off x="10515873" y="8314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g34b1ee8df58_1_71"/>
              <p:cNvSpPr/>
              <p:nvPr/>
            </p:nvSpPr>
            <p:spPr>
              <a:xfrm>
                <a:off x="10515873" y="9155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g34b1ee8df58_1_71"/>
              <p:cNvSpPr/>
              <p:nvPr/>
            </p:nvSpPr>
            <p:spPr>
              <a:xfrm>
                <a:off x="10515873" y="245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g34b1ee8df58_1_71"/>
              <p:cNvSpPr/>
              <p:nvPr/>
            </p:nvSpPr>
            <p:spPr>
              <a:xfrm>
                <a:off x="10515873" y="331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g34b1ee8df58_1_71"/>
              <p:cNvSpPr/>
              <p:nvPr/>
            </p:nvSpPr>
            <p:spPr>
              <a:xfrm>
                <a:off x="1051587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g34b1ee8df58_1_71"/>
              <p:cNvSpPr/>
              <p:nvPr/>
            </p:nvSpPr>
            <p:spPr>
              <a:xfrm>
                <a:off x="10515873" y="5012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g34b1ee8df58_1_71"/>
              <p:cNvSpPr/>
              <p:nvPr/>
            </p:nvSpPr>
            <p:spPr>
              <a:xfrm>
                <a:off x="10515873" y="100127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g34b1ee8df58_1_71"/>
              <p:cNvSpPr/>
              <p:nvPr/>
            </p:nvSpPr>
            <p:spPr>
              <a:xfrm>
                <a:off x="10515873" y="10870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g34b1ee8df58_1_71"/>
              <p:cNvSpPr/>
              <p:nvPr/>
            </p:nvSpPr>
            <p:spPr>
              <a:xfrm>
                <a:off x="10607948" y="-82985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0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6" y="88"/>
                      <a:pt x="26" y="87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1" y="43"/>
                      <a:pt x="0" y="42"/>
                      <a:pt x="0" y="4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1"/>
                    </a:cubicBezTo>
                    <a:cubicBezTo>
                      <a:pt x="61" y="1"/>
                      <a:pt x="61" y="1"/>
                      <a:pt x="61" y="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9" y="1"/>
                      <a:pt x="89" y="1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3"/>
                      <a:pt x="108" y="34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1" y="43"/>
                      <a:pt x="71" y="43"/>
                      <a:pt x="71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g34b1ee8df58_1_71"/>
            <p:cNvGrpSpPr/>
            <p:nvPr/>
          </p:nvGrpSpPr>
          <p:grpSpPr>
            <a:xfrm>
              <a:off x="3411215" y="2493854"/>
              <a:ext cx="773100" cy="1566900"/>
              <a:chOff x="10255523" y="59890"/>
              <a:chExt cx="773100" cy="1566900"/>
            </a:xfrm>
          </p:grpSpPr>
          <p:sp>
            <p:nvSpPr>
              <p:cNvPr id="217" name="Google Shape;217;g34b1ee8df58_1_71"/>
              <p:cNvSpPr/>
              <p:nvPr/>
            </p:nvSpPr>
            <p:spPr>
              <a:xfrm>
                <a:off x="10255523" y="59890"/>
                <a:ext cx="773100" cy="1566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g34b1ee8df58_1_71"/>
              <p:cNvSpPr/>
              <p:nvPr/>
            </p:nvSpPr>
            <p:spPr>
              <a:xfrm>
                <a:off x="10344423" y="158315"/>
                <a:ext cx="596900" cy="1370013"/>
              </a:xfrm>
              <a:custGeom>
                <a:rect b="b" l="l" r="r" t="t"/>
                <a:pathLst>
                  <a:path extrusionOk="0" h="655" w="285">
                    <a:moveTo>
                      <a:pt x="211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42"/>
                      <a:pt x="43" y="76"/>
                      <a:pt x="1" y="76"/>
                    </a:cubicBezTo>
                    <a:cubicBezTo>
                      <a:pt x="1" y="76"/>
                      <a:pt x="0" y="76"/>
                      <a:pt x="0" y="76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577"/>
                      <a:pt x="1" y="577"/>
                      <a:pt x="1" y="577"/>
                    </a:cubicBezTo>
                    <a:cubicBezTo>
                      <a:pt x="43" y="577"/>
                      <a:pt x="76" y="611"/>
                      <a:pt x="76" y="653"/>
                    </a:cubicBezTo>
                    <a:cubicBezTo>
                      <a:pt x="76" y="654"/>
                      <a:pt x="76" y="654"/>
                      <a:pt x="76" y="655"/>
                    </a:cubicBezTo>
                    <a:cubicBezTo>
                      <a:pt x="211" y="655"/>
                      <a:pt x="211" y="655"/>
                      <a:pt x="211" y="655"/>
                    </a:cubicBezTo>
                    <a:cubicBezTo>
                      <a:pt x="211" y="654"/>
                      <a:pt x="211" y="654"/>
                      <a:pt x="211" y="653"/>
                    </a:cubicBezTo>
                    <a:cubicBezTo>
                      <a:pt x="211" y="612"/>
                      <a:pt x="244" y="578"/>
                      <a:pt x="285" y="577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44" y="75"/>
                      <a:pt x="211" y="42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g34b1ee8df58_1_71"/>
              <p:cNvSpPr/>
              <p:nvPr/>
            </p:nvSpPr>
            <p:spPr>
              <a:xfrm>
                <a:off x="10534923" y="1174315"/>
                <a:ext cx="216000" cy="21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g34b1ee8df58_1_71"/>
              <p:cNvSpPr/>
              <p:nvPr/>
            </p:nvSpPr>
            <p:spPr>
              <a:xfrm>
                <a:off x="10534923" y="293253"/>
                <a:ext cx="216000" cy="21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g34b1ee8df58_1_71"/>
              <p:cNvSpPr/>
              <p:nvPr/>
            </p:nvSpPr>
            <p:spPr>
              <a:xfrm>
                <a:off x="10422211" y="621865"/>
                <a:ext cx="441300" cy="441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g34b1ee8df58_1_71"/>
              <p:cNvSpPr/>
              <p:nvPr/>
            </p:nvSpPr>
            <p:spPr>
              <a:xfrm>
                <a:off x="10526986" y="680603"/>
                <a:ext cx="265113" cy="323850"/>
              </a:xfrm>
              <a:custGeom>
                <a:rect b="b" l="l" r="r" t="t"/>
                <a:pathLst>
                  <a:path extrusionOk="0" h="155" w="127">
                    <a:moveTo>
                      <a:pt x="62" y="23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6" y="38"/>
                    </a:cubicBezTo>
                    <a:cubicBezTo>
                      <a:pt x="126" y="38"/>
                      <a:pt x="127" y="39"/>
                      <a:pt x="127" y="4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6" y="56"/>
                    </a:cubicBezTo>
                    <a:cubicBezTo>
                      <a:pt x="126" y="56"/>
                      <a:pt x="126" y="56"/>
                      <a:pt x="125" y="57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6" y="98"/>
                      <a:pt x="126" y="99"/>
                      <a:pt x="126" y="99"/>
                    </a:cubicBezTo>
                    <a:cubicBezTo>
                      <a:pt x="126" y="99"/>
                      <a:pt x="127" y="100"/>
                      <a:pt x="127" y="101"/>
                    </a:cubicBezTo>
                    <a:cubicBezTo>
                      <a:pt x="127" y="115"/>
                      <a:pt x="127" y="115"/>
                      <a:pt x="127" y="115"/>
                    </a:cubicBezTo>
                    <a:cubicBezTo>
                      <a:pt x="127" y="116"/>
                      <a:pt x="126" y="117"/>
                      <a:pt x="126" y="117"/>
                    </a:cubicBezTo>
                    <a:cubicBezTo>
                      <a:pt x="126" y="117"/>
                      <a:pt x="126" y="117"/>
                      <a:pt x="125" y="118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3"/>
                      <a:pt x="62" y="154"/>
                      <a:pt x="61" y="154"/>
                    </a:cubicBezTo>
                    <a:cubicBezTo>
                      <a:pt x="61" y="155"/>
                      <a:pt x="61" y="155"/>
                      <a:pt x="60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7" y="155"/>
                      <a:pt x="47" y="155"/>
                      <a:pt x="46" y="154"/>
                    </a:cubicBezTo>
                    <a:cubicBezTo>
                      <a:pt x="46" y="154"/>
                      <a:pt x="46" y="153"/>
                      <a:pt x="46" y="152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1" y="145"/>
                      <a:pt x="0" y="145"/>
                    </a:cubicBezTo>
                    <a:cubicBezTo>
                      <a:pt x="0" y="145"/>
                      <a:pt x="0" y="144"/>
                      <a:pt x="0" y="142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0" y="127"/>
                      <a:pt x="1" y="127"/>
                      <a:pt x="2" y="127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0" y="87"/>
                      <a:pt x="0" y="86"/>
                    </a:cubicBezTo>
                    <a:cubicBezTo>
                      <a:pt x="0" y="86"/>
                      <a:pt x="0" y="86"/>
                      <a:pt x="0" y="8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1" y="68"/>
                      <a:pt x="2" y="6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8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6" y="0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1"/>
                    </a:cubicBezTo>
                    <a:cubicBezTo>
                      <a:pt x="62" y="1"/>
                      <a:pt x="62" y="2"/>
                      <a:pt x="62" y="3"/>
                    </a:cubicBezTo>
                    <a:lnTo>
                      <a:pt x="62" y="23"/>
                    </a:lnTo>
                    <a:close/>
                    <a:moveTo>
                      <a:pt x="89" y="107"/>
                    </a:moveTo>
                    <a:cubicBezTo>
                      <a:pt x="62" y="101"/>
                      <a:pt x="62" y="101"/>
                      <a:pt x="62" y="101"/>
                    </a:cubicBezTo>
                    <a:cubicBezTo>
                      <a:pt x="62" y="113"/>
                      <a:pt x="62" y="113"/>
                      <a:pt x="62" y="113"/>
                    </a:cubicBezTo>
                    <a:lnTo>
                      <a:pt x="89" y="107"/>
                    </a:lnTo>
                    <a:close/>
                    <a:moveTo>
                      <a:pt x="46" y="80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34" y="77"/>
                      <a:pt x="34" y="77"/>
                      <a:pt x="34" y="77"/>
                    </a:cubicBezTo>
                    <a:lnTo>
                      <a:pt x="46" y="80"/>
                    </a:lnTo>
                    <a:close/>
                    <a:moveTo>
                      <a:pt x="89" y="47"/>
                    </a:move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4"/>
                      <a:pt x="62" y="54"/>
                      <a:pt x="62" y="54"/>
                    </a:cubicBezTo>
                    <a:lnTo>
                      <a:pt x="89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g34b1ee8df58_1_71"/>
            <p:cNvGrpSpPr/>
            <p:nvPr/>
          </p:nvGrpSpPr>
          <p:grpSpPr>
            <a:xfrm>
              <a:off x="4050977" y="1650892"/>
              <a:ext cx="404813" cy="268288"/>
              <a:chOff x="10895285" y="-783072"/>
              <a:chExt cx="404813" cy="268288"/>
            </a:xfrm>
          </p:grpSpPr>
          <p:sp>
            <p:nvSpPr>
              <p:cNvPr id="224" name="Google Shape;224;g34b1ee8df58_1_71"/>
              <p:cNvSpPr/>
              <p:nvPr/>
            </p:nvSpPr>
            <p:spPr>
              <a:xfrm>
                <a:off x="10895285" y="-783072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g34b1ee8df58_1_71"/>
              <p:cNvSpPr/>
              <p:nvPr/>
            </p:nvSpPr>
            <p:spPr>
              <a:xfrm>
                <a:off x="10944498" y="-705285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g34b1ee8df58_1_71"/>
              <p:cNvSpPr/>
              <p:nvPr/>
            </p:nvSpPr>
            <p:spPr>
              <a:xfrm>
                <a:off x="10990535" y="-632260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g34b1ee8df58_1_71"/>
              <p:cNvSpPr/>
              <p:nvPr/>
            </p:nvSpPr>
            <p:spPr>
              <a:xfrm>
                <a:off x="11030223" y="-570347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g34b1ee8df58_1_71"/>
            <p:cNvGrpSpPr/>
            <p:nvPr/>
          </p:nvGrpSpPr>
          <p:grpSpPr>
            <a:xfrm>
              <a:off x="3255640" y="2119204"/>
              <a:ext cx="404813" cy="268288"/>
              <a:chOff x="10099948" y="-314760"/>
              <a:chExt cx="404813" cy="268288"/>
            </a:xfrm>
          </p:grpSpPr>
          <p:sp>
            <p:nvSpPr>
              <p:cNvPr id="229" name="Google Shape;229;g34b1ee8df58_1_71"/>
              <p:cNvSpPr/>
              <p:nvPr/>
            </p:nvSpPr>
            <p:spPr>
              <a:xfrm>
                <a:off x="10099948" y="-314760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g34b1ee8df58_1_71"/>
              <p:cNvSpPr/>
              <p:nvPr/>
            </p:nvSpPr>
            <p:spPr>
              <a:xfrm>
                <a:off x="10149160" y="-236972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g34b1ee8df58_1_71"/>
              <p:cNvSpPr/>
              <p:nvPr/>
            </p:nvSpPr>
            <p:spPr>
              <a:xfrm>
                <a:off x="10195198" y="-163947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g34b1ee8df58_1_71"/>
              <p:cNvSpPr/>
              <p:nvPr/>
            </p:nvSpPr>
            <p:spPr>
              <a:xfrm>
                <a:off x="10234885" y="-102035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233" name="Google Shape;233;g34b1ee8df58_1_71"/>
          <p:cNvCxnSpPr/>
          <p:nvPr/>
        </p:nvCxnSpPr>
        <p:spPr>
          <a:xfrm>
            <a:off x="6207601" y="1348275"/>
            <a:ext cx="548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g34b1ee8df58_1_71"/>
          <p:cNvCxnSpPr/>
          <p:nvPr/>
        </p:nvCxnSpPr>
        <p:spPr>
          <a:xfrm>
            <a:off x="6207601" y="581951"/>
            <a:ext cx="5483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g34b1ee8df58_1_71"/>
          <p:cNvSpPr/>
          <p:nvPr/>
        </p:nvSpPr>
        <p:spPr>
          <a:xfrm>
            <a:off x="7218231" y="695823"/>
            <a:ext cx="3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00">
                <a:solidFill>
                  <a:schemeClr val="lt2"/>
                </a:solidFill>
              </a:rPr>
              <a:t>목 차</a:t>
            </a:r>
            <a:endParaRPr b="1" sz="3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4b1ee8df58_1_71"/>
          <p:cNvSpPr txBox="1"/>
          <p:nvPr/>
        </p:nvSpPr>
        <p:spPr>
          <a:xfrm>
            <a:off x="5920600" y="1656950"/>
            <a:ext cx="62715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i="0" lang="ko-K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1" lang="ko-K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기획 배경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서비스 개요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주요 화면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마무리 및 시연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34b1ee8df58_1_71"/>
          <p:cNvSpPr txBox="1"/>
          <p:nvPr/>
        </p:nvSpPr>
        <p:spPr>
          <a:xfrm>
            <a:off x="10923825" y="3899275"/>
            <a:ext cx="12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8" name="Google Shape;238;g34b1ee8df58_1_71"/>
          <p:cNvGrpSpPr/>
          <p:nvPr/>
        </p:nvGrpSpPr>
        <p:grpSpPr>
          <a:xfrm>
            <a:off x="6967452" y="6023283"/>
            <a:ext cx="3820087" cy="461752"/>
            <a:chOff x="-2442002" y="1596777"/>
            <a:chExt cx="4457511" cy="538800"/>
          </a:xfrm>
        </p:grpSpPr>
        <p:pic>
          <p:nvPicPr>
            <p:cNvPr id="239" name="Google Shape;239;g34b1ee8df58_1_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34b1ee8df58_1_71"/>
            <p:cNvSpPr txBox="1"/>
            <p:nvPr/>
          </p:nvSpPr>
          <p:spPr>
            <a:xfrm>
              <a:off x="-1431191" y="1596777"/>
              <a:ext cx="344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 데이터분석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7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897" name="Google Shape;897;p17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Google Shape;898;p17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9" name="Google Shape;899;p17"/>
          <p:cNvSpPr txBox="1"/>
          <p:nvPr/>
        </p:nvSpPr>
        <p:spPr>
          <a:xfrm>
            <a:off x="555224" y="335425"/>
            <a:ext cx="725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-2. 창업필수 세무 상식 – 블로그 생성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900" name="Google Shape;9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25" y="1990739"/>
            <a:ext cx="10574337" cy="4649822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7"/>
          <p:cNvSpPr txBox="1"/>
          <p:nvPr/>
        </p:nvSpPr>
        <p:spPr>
          <a:xfrm>
            <a:off x="725000" y="1344400"/>
            <a:ext cx="725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전문적인 용어를 동화로 풀어주어 쉽게 이해하게 함. – 단 GPT로 생성함.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홈페이지 또는 블로그를 통해 자료를 안내함.</a:t>
            </a:r>
            <a:endParaRPr sz="1800">
              <a:solidFill>
                <a:srgbClr val="0F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7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9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9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b="0" i="0" sz="40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10" name="Google Shape;910;p19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19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2" name="Google Shape;912;p19"/>
          <p:cNvSpPr txBox="1"/>
          <p:nvPr/>
        </p:nvSpPr>
        <p:spPr>
          <a:xfrm>
            <a:off x="555225" y="335425"/>
            <a:ext cx="738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블로그 생성 자동화</a:t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p19"/>
          <p:cNvSpPr txBox="1"/>
          <p:nvPr/>
        </p:nvSpPr>
        <p:spPr>
          <a:xfrm>
            <a:off x="544750" y="1713700"/>
            <a:ext cx="67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화면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4" name="Google Shape;914;p19"/>
          <p:cNvCxnSpPr/>
          <p:nvPr/>
        </p:nvCxnSpPr>
        <p:spPr>
          <a:xfrm>
            <a:off x="544750" y="2072000"/>
            <a:ext cx="6750900" cy="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5" name="Google Shape;915;p19"/>
          <p:cNvSpPr txBox="1"/>
          <p:nvPr/>
        </p:nvSpPr>
        <p:spPr>
          <a:xfrm>
            <a:off x="9326350" y="1746713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설명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19"/>
          <p:cNvCxnSpPr/>
          <p:nvPr/>
        </p:nvCxnSpPr>
        <p:spPr>
          <a:xfrm>
            <a:off x="7937775" y="2101100"/>
            <a:ext cx="41505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Google Shape;917;p19"/>
          <p:cNvCxnSpPr/>
          <p:nvPr/>
        </p:nvCxnSpPr>
        <p:spPr>
          <a:xfrm>
            <a:off x="7497838" y="246662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8" name="Google Shape;918;p19"/>
          <p:cNvCxnSpPr/>
          <p:nvPr/>
        </p:nvCxnSpPr>
        <p:spPr>
          <a:xfrm>
            <a:off x="7499400" y="3985100"/>
            <a:ext cx="2460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9" name="Google Shape;919;p19"/>
          <p:cNvCxnSpPr/>
          <p:nvPr/>
        </p:nvCxnSpPr>
        <p:spPr>
          <a:xfrm>
            <a:off x="7526575" y="444067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19"/>
          <p:cNvCxnSpPr/>
          <p:nvPr/>
        </p:nvCxnSpPr>
        <p:spPr>
          <a:xfrm rot="-5400000">
            <a:off x="7521600" y="4223325"/>
            <a:ext cx="2238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1" name="Google Shape;921;p19"/>
          <p:cNvSpPr/>
          <p:nvPr/>
        </p:nvSpPr>
        <p:spPr>
          <a:xfrm>
            <a:off x="7850250" y="250000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창업필수 세무 상식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19"/>
          <p:cNvSpPr/>
          <p:nvPr/>
        </p:nvSpPr>
        <p:spPr>
          <a:xfrm>
            <a:off x="7850250" y="345007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대시보드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p19"/>
          <p:cNvSpPr/>
          <p:nvPr/>
        </p:nvSpPr>
        <p:spPr>
          <a:xfrm>
            <a:off x="7850250" y="440015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정보 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AGENT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p19"/>
          <p:cNvSpPr/>
          <p:nvPr/>
        </p:nvSpPr>
        <p:spPr>
          <a:xfrm>
            <a:off x="9182923" y="250000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 단계에서 어려움을 겪는 세무 문제를 위한 세무 지식 도우미 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5" name="Google Shape;925;p19"/>
          <p:cNvSpPr/>
          <p:nvPr/>
        </p:nvSpPr>
        <p:spPr>
          <a:xfrm>
            <a:off x="9182923" y="345007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- 6개 상품군의 납입원금, 적립금 합계의 비중을 나타낸 파이차트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IRP, ISA, 연금저축생명보험, 연금저축손해보험, 연금저축신탁, 연금저축펀드</a:t>
            </a:r>
            <a:endParaRPr b="1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6" name="Google Shape;926;p19"/>
          <p:cNvSpPr/>
          <p:nvPr/>
        </p:nvSpPr>
        <p:spPr>
          <a:xfrm>
            <a:off x="9182923" y="440015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 내역서 업로드시 대시보드 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형태로 내용 구성 및 시각화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19"/>
          <p:cNvSpPr/>
          <p:nvPr/>
        </p:nvSpPr>
        <p:spPr>
          <a:xfrm>
            <a:off x="7850250" y="527642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쫄지마 세금!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p19"/>
          <p:cNvSpPr/>
          <p:nvPr/>
        </p:nvSpPr>
        <p:spPr>
          <a:xfrm>
            <a:off x="9182923" y="527642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자연어 질문에 대해 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raw data로부터 자동으로 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불러와 응답해주는 챗봇 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750" y="2225350"/>
            <a:ext cx="6750902" cy="24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9"/>
          <p:cNvSpPr txBox="1"/>
          <p:nvPr/>
        </p:nvSpPr>
        <p:spPr>
          <a:xfrm>
            <a:off x="725002" y="1344400"/>
            <a:ext cx="98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0F486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적재된 용어 정보 및 상품 정보 기반 </a:t>
            </a:r>
            <a:r>
              <a:rPr b="0" i="0" lang="ko-KR" sz="1800" u="none" cap="none" strike="noStrike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블로그 포스팅 </a:t>
            </a:r>
            <a:r>
              <a:rPr lang="ko-KR" sz="1800">
                <a:solidFill>
                  <a:srgbClr val="0F4861"/>
                </a:solidFill>
                <a:latin typeface="Malgun Gothic"/>
                <a:ea typeface="Malgun Gothic"/>
                <a:cs typeface="Malgun Gothic"/>
                <a:sym typeface="Malgun Gothic"/>
              </a:rPr>
              <a:t>RPA</a:t>
            </a:r>
            <a:r>
              <a:rPr b="0" i="0" lang="ko-KR" sz="1800" u="none" cap="none" strike="noStrike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F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9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5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5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9" name="Google Shape;939;p25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플폼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0" name="Google Shape;940;p25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1" name="Google Shape;941;p25"/>
          <p:cNvSpPr txBox="1"/>
          <p:nvPr/>
        </p:nvSpPr>
        <p:spPr>
          <a:xfrm>
            <a:off x="555225" y="335425"/>
            <a:ext cx="620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블로그 생성 자동화</a:t>
            </a: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대시보드</a:t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2" name="Google Shape;9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709" y="2170575"/>
            <a:ext cx="6808765" cy="45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25"/>
          <p:cNvSpPr/>
          <p:nvPr/>
        </p:nvSpPr>
        <p:spPr>
          <a:xfrm>
            <a:off x="846710" y="2675100"/>
            <a:ext cx="6201900" cy="7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p25"/>
          <p:cNvSpPr/>
          <p:nvPr/>
        </p:nvSpPr>
        <p:spPr>
          <a:xfrm>
            <a:off x="610379" y="3527901"/>
            <a:ext cx="3329400" cy="26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5" name="Google Shape;945;p25"/>
          <p:cNvSpPr/>
          <p:nvPr/>
        </p:nvSpPr>
        <p:spPr>
          <a:xfrm>
            <a:off x="3939775" y="3527900"/>
            <a:ext cx="3329400" cy="228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6" name="Google Shape;946;p25"/>
          <p:cNvSpPr/>
          <p:nvPr/>
        </p:nvSpPr>
        <p:spPr>
          <a:xfrm>
            <a:off x="846700" y="2670100"/>
            <a:ext cx="419400" cy="44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p25"/>
          <p:cNvSpPr txBox="1"/>
          <p:nvPr/>
        </p:nvSpPr>
        <p:spPr>
          <a:xfrm>
            <a:off x="2529975" y="1646750"/>
            <a:ext cx="26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KPI 및 기본 정보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8" name="Google Shape;948;p25"/>
          <p:cNvCxnSpPr/>
          <p:nvPr/>
        </p:nvCxnSpPr>
        <p:spPr>
          <a:xfrm>
            <a:off x="544750" y="2072000"/>
            <a:ext cx="6750900" cy="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9" name="Google Shape;949;p25"/>
          <p:cNvSpPr/>
          <p:nvPr/>
        </p:nvSpPr>
        <p:spPr>
          <a:xfrm>
            <a:off x="610375" y="3527900"/>
            <a:ext cx="419400" cy="44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25"/>
          <p:cNvSpPr/>
          <p:nvPr/>
        </p:nvSpPr>
        <p:spPr>
          <a:xfrm>
            <a:off x="3939775" y="3527900"/>
            <a:ext cx="419400" cy="44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25"/>
          <p:cNvSpPr txBox="1"/>
          <p:nvPr/>
        </p:nvSpPr>
        <p:spPr>
          <a:xfrm>
            <a:off x="9326350" y="1646750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설명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2" name="Google Shape;952;p25"/>
          <p:cNvCxnSpPr/>
          <p:nvPr/>
        </p:nvCxnSpPr>
        <p:spPr>
          <a:xfrm>
            <a:off x="7937775" y="2101100"/>
            <a:ext cx="41505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25"/>
          <p:cNvCxnSpPr/>
          <p:nvPr/>
        </p:nvCxnSpPr>
        <p:spPr>
          <a:xfrm>
            <a:off x="7497838" y="246662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25"/>
          <p:cNvCxnSpPr/>
          <p:nvPr/>
        </p:nvCxnSpPr>
        <p:spPr>
          <a:xfrm>
            <a:off x="7499400" y="3985100"/>
            <a:ext cx="2460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5" name="Google Shape;955;p25"/>
          <p:cNvCxnSpPr/>
          <p:nvPr/>
        </p:nvCxnSpPr>
        <p:spPr>
          <a:xfrm>
            <a:off x="7526575" y="444067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25"/>
          <p:cNvCxnSpPr/>
          <p:nvPr/>
        </p:nvCxnSpPr>
        <p:spPr>
          <a:xfrm rot="-5400000">
            <a:off x="7521600" y="4223325"/>
            <a:ext cx="2238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25"/>
          <p:cNvSpPr/>
          <p:nvPr/>
        </p:nvSpPr>
        <p:spPr>
          <a:xfrm>
            <a:off x="7850250" y="250000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KPI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25"/>
          <p:cNvSpPr/>
          <p:nvPr/>
        </p:nvSpPr>
        <p:spPr>
          <a:xfrm>
            <a:off x="7850250" y="345007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상품군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차트 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25"/>
          <p:cNvSpPr/>
          <p:nvPr/>
        </p:nvSpPr>
        <p:spPr>
          <a:xfrm>
            <a:off x="7850250" y="440015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DB raw data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25"/>
          <p:cNvSpPr/>
          <p:nvPr/>
        </p:nvSpPr>
        <p:spPr>
          <a:xfrm>
            <a:off x="9182923" y="250000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취급 상품 수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납입원금 / 적립원금 실시간 합계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25"/>
          <p:cNvSpPr/>
          <p:nvPr/>
        </p:nvSpPr>
        <p:spPr>
          <a:xfrm>
            <a:off x="9182923" y="345007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- 6개 상품군의 납입원금, 적립금 합계의 비중을 나타낸 파이차트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IRP, ISA, 연금저축생명보험, 연금저축손해보험, 연금저축신탁, 연금저축펀드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25"/>
          <p:cNvSpPr/>
          <p:nvPr/>
        </p:nvSpPr>
        <p:spPr>
          <a:xfrm>
            <a:off x="9182923" y="440015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DB의 원본 데이터 </a:t>
            </a:r>
            <a:r>
              <a:rPr b="1" lang="ko-KR" sz="1200">
                <a:latin typeface="Malgun Gothic"/>
                <a:ea typeface="Malgun Gothic"/>
                <a:cs typeface="Malgun Gothic"/>
                <a:sym typeface="Malgun Gothic"/>
              </a:rPr>
              <a:t>프레임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3" name="Google Shape;963;p25"/>
          <p:cNvSpPr/>
          <p:nvPr/>
        </p:nvSpPr>
        <p:spPr>
          <a:xfrm>
            <a:off x="3939775" y="5894025"/>
            <a:ext cx="3329400" cy="7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p25"/>
          <p:cNvSpPr/>
          <p:nvPr/>
        </p:nvSpPr>
        <p:spPr>
          <a:xfrm>
            <a:off x="6849775" y="5884300"/>
            <a:ext cx="419400" cy="44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5" name="Google Shape;965;p25"/>
          <p:cNvSpPr/>
          <p:nvPr/>
        </p:nvSpPr>
        <p:spPr>
          <a:xfrm>
            <a:off x="7850250" y="527642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Tab</a:t>
            </a: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leau</a:t>
            </a: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챗봇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6" name="Google Shape;966;p25"/>
          <p:cNvSpPr/>
          <p:nvPr/>
        </p:nvSpPr>
        <p:spPr>
          <a:xfrm>
            <a:off x="9182923" y="527642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자연어 질문에 대해 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raw data로부터 자동으로 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추출해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응답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생성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7" name="Google Shape;967;p25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968" name="Google Shape;96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8658" y="614298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25"/>
          <p:cNvSpPr txBox="1"/>
          <p:nvPr/>
        </p:nvSpPr>
        <p:spPr>
          <a:xfrm>
            <a:off x="10506643" y="613917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7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27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b="0" i="0" sz="4000" u="none" cap="none" strike="noStrik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76" name="Google Shape;976;p27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7" name="Google Shape;977;p27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8" name="Google Shape;978;p27"/>
          <p:cNvSpPr txBox="1"/>
          <p:nvPr/>
        </p:nvSpPr>
        <p:spPr>
          <a:xfrm>
            <a:off x="555225" y="335425"/>
            <a:ext cx="755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블로그 생성 자동화 - 대시보드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9" name="Google Shape;9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709" y="2170575"/>
            <a:ext cx="6808765" cy="45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7"/>
          <p:cNvSpPr/>
          <p:nvPr/>
        </p:nvSpPr>
        <p:spPr>
          <a:xfrm>
            <a:off x="610379" y="3527901"/>
            <a:ext cx="3329400" cy="268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27"/>
          <p:cNvSpPr/>
          <p:nvPr/>
        </p:nvSpPr>
        <p:spPr>
          <a:xfrm>
            <a:off x="3939867" y="3527901"/>
            <a:ext cx="3329400" cy="238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2" name="Google Shape;982;p27"/>
          <p:cNvSpPr txBox="1"/>
          <p:nvPr/>
        </p:nvSpPr>
        <p:spPr>
          <a:xfrm>
            <a:off x="2529975" y="1646750"/>
            <a:ext cx="26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 및 분석 리포트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3" name="Google Shape;983;p27"/>
          <p:cNvCxnSpPr/>
          <p:nvPr/>
        </p:nvCxnSpPr>
        <p:spPr>
          <a:xfrm>
            <a:off x="544750" y="2072000"/>
            <a:ext cx="6750900" cy="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4" name="Google Shape;984;p27"/>
          <p:cNvSpPr/>
          <p:nvPr/>
        </p:nvSpPr>
        <p:spPr>
          <a:xfrm>
            <a:off x="3939775" y="3527900"/>
            <a:ext cx="419400" cy="44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5" name="Google Shape;985;p27"/>
          <p:cNvSpPr txBox="1"/>
          <p:nvPr/>
        </p:nvSpPr>
        <p:spPr>
          <a:xfrm>
            <a:off x="9326350" y="1646750"/>
            <a:ext cx="16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상세 설명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6" name="Google Shape;986;p27"/>
          <p:cNvCxnSpPr/>
          <p:nvPr/>
        </p:nvCxnSpPr>
        <p:spPr>
          <a:xfrm>
            <a:off x="7937775" y="2101100"/>
            <a:ext cx="41505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27"/>
          <p:cNvCxnSpPr/>
          <p:nvPr/>
        </p:nvCxnSpPr>
        <p:spPr>
          <a:xfrm>
            <a:off x="7497838" y="246662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27"/>
          <p:cNvCxnSpPr/>
          <p:nvPr/>
        </p:nvCxnSpPr>
        <p:spPr>
          <a:xfrm>
            <a:off x="7499400" y="3985100"/>
            <a:ext cx="2460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9" name="Google Shape;989;p27"/>
          <p:cNvCxnSpPr/>
          <p:nvPr/>
        </p:nvCxnSpPr>
        <p:spPr>
          <a:xfrm>
            <a:off x="7526575" y="4440675"/>
            <a:ext cx="96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27"/>
          <p:cNvCxnSpPr/>
          <p:nvPr/>
        </p:nvCxnSpPr>
        <p:spPr>
          <a:xfrm rot="-5400000">
            <a:off x="7521600" y="4223325"/>
            <a:ext cx="2238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1" name="Google Shape;991;p27"/>
          <p:cNvSpPr/>
          <p:nvPr/>
        </p:nvSpPr>
        <p:spPr>
          <a:xfrm>
            <a:off x="7939300" y="3453350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수익 시각화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27"/>
          <p:cNvSpPr/>
          <p:nvPr/>
        </p:nvSpPr>
        <p:spPr>
          <a:xfrm>
            <a:off x="7939300" y="4403425"/>
            <a:ext cx="1109100" cy="785700"/>
          </a:xfrm>
          <a:prstGeom prst="rect">
            <a:avLst/>
          </a:prstGeom>
          <a:solidFill>
            <a:srgbClr val="0B769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gpt 분석 리포트</a:t>
            </a:r>
            <a:endParaRPr b="1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27"/>
          <p:cNvSpPr/>
          <p:nvPr/>
        </p:nvSpPr>
        <p:spPr>
          <a:xfrm>
            <a:off x="9271973" y="3453350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납입원금, 적립금 상하위 TOP 10 막대/선그래프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수익률 TOP 10 상품 막대 그래프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4" name="Google Shape;994;p27"/>
          <p:cNvSpPr/>
          <p:nvPr/>
        </p:nvSpPr>
        <p:spPr>
          <a:xfrm>
            <a:off x="9271973" y="4403425"/>
            <a:ext cx="2596800" cy="7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‘수익 시각화’에 대해 openai api를 활용한 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</a:t>
            </a:r>
            <a:r>
              <a:rPr b="1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리포트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5" name="Google Shape;9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700" y="2170575"/>
            <a:ext cx="6808775" cy="4569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7"/>
          <p:cNvSpPr/>
          <p:nvPr/>
        </p:nvSpPr>
        <p:spPr>
          <a:xfrm>
            <a:off x="496700" y="2237350"/>
            <a:ext cx="6808800" cy="255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27"/>
          <p:cNvSpPr/>
          <p:nvPr/>
        </p:nvSpPr>
        <p:spPr>
          <a:xfrm>
            <a:off x="109700" y="2237350"/>
            <a:ext cx="387000" cy="387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27"/>
          <p:cNvSpPr/>
          <p:nvPr/>
        </p:nvSpPr>
        <p:spPr>
          <a:xfrm>
            <a:off x="109700" y="4787950"/>
            <a:ext cx="387000" cy="387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27"/>
          <p:cNvSpPr/>
          <p:nvPr/>
        </p:nvSpPr>
        <p:spPr>
          <a:xfrm>
            <a:off x="496700" y="5047350"/>
            <a:ext cx="6808800" cy="16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0" name="Google Shape;100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8658" y="614298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27"/>
          <p:cNvSpPr txBox="1"/>
          <p:nvPr/>
        </p:nvSpPr>
        <p:spPr>
          <a:xfrm>
            <a:off x="10506643" y="613917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4b1ee8df58_1_333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g34b1ee8df58_1_333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08" name="Google Shape;1008;g34b1ee8df58_1_333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9" name="Google Shape;1009;g34b1ee8df58_1_333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0" name="Google Shape;1010;g34b1ee8df58_1_333"/>
          <p:cNvSpPr txBox="1"/>
          <p:nvPr/>
        </p:nvSpPr>
        <p:spPr>
          <a:xfrm>
            <a:off x="555224" y="335425"/>
            <a:ext cx="84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3-3. </a:t>
            </a:r>
            <a:r>
              <a:rPr b="1" lang="ko-KR" sz="2800">
                <a:solidFill>
                  <a:schemeClr val="lt1"/>
                </a:solidFill>
              </a:rPr>
              <a:t>카드사 정보바탕 AI agent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011" name="Google Shape;1011;g34b1ee8df58_1_333"/>
          <p:cNvSpPr txBox="1"/>
          <p:nvPr/>
        </p:nvSpPr>
        <p:spPr>
          <a:xfrm>
            <a:off x="725000" y="1344400"/>
            <a:ext cx="854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F4861"/>
                </a:solidFill>
              </a:rPr>
              <a:t>카드내역서를 업로드하면, 데이터 시각화 진행</a:t>
            </a:r>
            <a:endParaRPr b="1" sz="1900">
              <a:solidFill>
                <a:srgbClr val="0F4861"/>
              </a:solidFill>
            </a:endParaRPr>
          </a:p>
        </p:txBody>
      </p:sp>
      <p:pic>
        <p:nvPicPr>
          <p:cNvPr id="1012" name="Google Shape;1012;g34b1ee8df58_1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34b1ee8df58_1_333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g34b1ee8df58_1_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1700"/>
            <a:ext cx="9789135" cy="411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4b38bbdcc3_0_6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g34b38bbdcc3_0_6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21" name="Google Shape;1021;g34b38bbdcc3_0_6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g34b38bbdcc3_0_6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3" name="Google Shape;1023;g34b38bbdcc3_0_6"/>
          <p:cNvSpPr txBox="1"/>
          <p:nvPr/>
        </p:nvSpPr>
        <p:spPr>
          <a:xfrm>
            <a:off x="555224" y="335425"/>
            <a:ext cx="84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3-3. 카드사 정보바탕 AI agent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024" name="Google Shape;1024;g34b38bbdcc3_0_6"/>
          <p:cNvSpPr txBox="1"/>
          <p:nvPr/>
        </p:nvSpPr>
        <p:spPr>
          <a:xfrm>
            <a:off x="725000" y="1344400"/>
            <a:ext cx="854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F4861"/>
                </a:solidFill>
              </a:rPr>
              <a:t>데이터 시각화와 차트분석 진행. gpt 이용한 답변</a:t>
            </a:r>
            <a:endParaRPr b="1" sz="1900">
              <a:solidFill>
                <a:srgbClr val="0F4861"/>
              </a:solidFill>
            </a:endParaRPr>
          </a:p>
        </p:txBody>
      </p:sp>
      <p:pic>
        <p:nvPicPr>
          <p:cNvPr id="1025" name="Google Shape;1025;g34b38bbdcc3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34b38bbdcc3_0_6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g34b38bbdcc3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1700"/>
            <a:ext cx="10762934" cy="411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4b38bbdcc3_0_31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34b38bbdcc3_0_31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34" name="Google Shape;1034;g34b38bbdcc3_0_31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5" name="Google Shape;1035;g34b38bbdcc3_0_31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6" name="Google Shape;1036;g34b38bbdcc3_0_31"/>
          <p:cNvSpPr txBox="1"/>
          <p:nvPr/>
        </p:nvSpPr>
        <p:spPr>
          <a:xfrm>
            <a:off x="555224" y="335425"/>
            <a:ext cx="84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3-3. 카드사 정보바탕 AI agent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037" name="Google Shape;1037;g34b38bbdcc3_0_31"/>
          <p:cNvSpPr txBox="1"/>
          <p:nvPr/>
        </p:nvSpPr>
        <p:spPr>
          <a:xfrm>
            <a:off x="725000" y="1344400"/>
            <a:ext cx="854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F4861"/>
                </a:solidFill>
              </a:rPr>
              <a:t>AI 챗봇을 통한 사용내역 분석 및 세무 컨설팅</a:t>
            </a:r>
            <a:endParaRPr b="1" sz="1900">
              <a:solidFill>
                <a:srgbClr val="0F4861"/>
              </a:solidFill>
            </a:endParaRPr>
          </a:p>
        </p:txBody>
      </p:sp>
      <p:pic>
        <p:nvPicPr>
          <p:cNvPr id="1038" name="Google Shape;1038;g34b38bbdcc3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34b38bbdcc3_0_31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Google Shape;1040;g34b38bbdcc3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00" y="1883600"/>
            <a:ext cx="9322250" cy="41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4b38bbdcc3_0_17"/>
          <p:cNvSpPr/>
          <p:nvPr/>
        </p:nvSpPr>
        <p:spPr>
          <a:xfrm>
            <a:off x="0" y="0"/>
            <a:ext cx="12192000" cy="11937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34b38bbdcc3_0_17"/>
          <p:cNvSpPr/>
          <p:nvPr/>
        </p:nvSpPr>
        <p:spPr>
          <a:xfrm>
            <a:off x="9551033" y="227949"/>
            <a:ext cx="196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47" name="Google Shape;1047;g34b38bbdcc3_0_17"/>
          <p:cNvSpPr/>
          <p:nvPr/>
        </p:nvSpPr>
        <p:spPr>
          <a:xfrm>
            <a:off x="9517649" y="181944"/>
            <a:ext cx="212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g34b38bbdcc3_0_17"/>
          <p:cNvCxnSpPr/>
          <p:nvPr/>
        </p:nvCxnSpPr>
        <p:spPr>
          <a:xfrm>
            <a:off x="555231" y="923365"/>
            <a:ext cx="11224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9" name="Google Shape;1049;g34b38bbdcc3_0_17"/>
          <p:cNvSpPr txBox="1"/>
          <p:nvPr/>
        </p:nvSpPr>
        <p:spPr>
          <a:xfrm>
            <a:off x="555224" y="335425"/>
            <a:ext cx="84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3-3. 카드사 정보바탕 AI agent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050" name="Google Shape;1050;g34b38bbdcc3_0_17"/>
          <p:cNvSpPr txBox="1"/>
          <p:nvPr/>
        </p:nvSpPr>
        <p:spPr>
          <a:xfrm>
            <a:off x="510225" y="1345250"/>
            <a:ext cx="1131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F4861"/>
                </a:solidFill>
              </a:rPr>
              <a:t>카드회사별로 입력한 데이터를 전처리한 후</a:t>
            </a:r>
            <a:r>
              <a:rPr b="1" lang="ko-KR" sz="1900">
                <a:solidFill>
                  <a:srgbClr val="0F4861"/>
                </a:solidFill>
              </a:rPr>
              <a:t>, JSON </a:t>
            </a:r>
            <a:r>
              <a:rPr b="1" lang="ko-KR" sz="1900">
                <a:solidFill>
                  <a:srgbClr val="0F4861"/>
                </a:solidFill>
              </a:rPr>
              <a:t>연동 카테고리를 키워드와 매칭하여 사용내역을 분류합니다.</a:t>
            </a:r>
            <a:endParaRPr b="1" sz="1900">
              <a:solidFill>
                <a:srgbClr val="0F4861"/>
              </a:solidFill>
            </a:endParaRPr>
          </a:p>
        </p:txBody>
      </p:sp>
      <p:pic>
        <p:nvPicPr>
          <p:cNvPr id="1051" name="Google Shape;1051;g34b38bbdcc3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34b38bbdcc3_0_17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g34b38bbdcc3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1700"/>
            <a:ext cx="11887198" cy="366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0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20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60" name="Google Shape;1060;p20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1" name="Google Shape;1061;p20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2" name="Google Shape;1062;p20"/>
          <p:cNvSpPr txBox="1"/>
          <p:nvPr/>
        </p:nvSpPr>
        <p:spPr>
          <a:xfrm>
            <a:off x="555224" y="335425"/>
            <a:ext cx="843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-4. 쫄지마 세금 – 시</a:t>
            </a:r>
            <a:r>
              <a:rPr b="1" lang="ko-KR" sz="2800">
                <a:solidFill>
                  <a:schemeClr val="lt1"/>
                </a:solidFill>
              </a:rPr>
              <a:t>뮬</a:t>
            </a:r>
            <a:r>
              <a:rPr b="1" lang="ko-KR" sz="2800">
                <a:solidFill>
                  <a:schemeClr val="lt1"/>
                </a:solidFill>
              </a:rPr>
              <a:t>레이터에 대한 이해도 평가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063" name="Google Shape;10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950" y="1990901"/>
            <a:ext cx="3263900" cy="3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5682" y="1990739"/>
            <a:ext cx="4118918" cy="45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4752" y="1990739"/>
            <a:ext cx="4213179" cy="4361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20"/>
          <p:cNvCxnSpPr/>
          <p:nvPr/>
        </p:nvCxnSpPr>
        <p:spPr>
          <a:xfrm>
            <a:off x="3275600" y="1709589"/>
            <a:ext cx="0" cy="4734946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7" name="Google Shape;1067;p20"/>
          <p:cNvCxnSpPr/>
          <p:nvPr/>
        </p:nvCxnSpPr>
        <p:spPr>
          <a:xfrm>
            <a:off x="7594600" y="1709589"/>
            <a:ext cx="0" cy="4734946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8" name="Google Shape;1068;p20"/>
          <p:cNvSpPr txBox="1"/>
          <p:nvPr/>
        </p:nvSpPr>
        <p:spPr>
          <a:xfrm>
            <a:off x="724995" y="1344408"/>
            <a:ext cx="993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4개의 시나리오를 제공하고 공제액을 선택했을때의 매출과 세금 구간을 계산하는 시나리오를 제공하여</a:t>
            </a:r>
            <a:r>
              <a:rPr lang="ko-KR" sz="1800">
                <a:solidFill>
                  <a:srgbClr val="0F4861"/>
                </a:solidFill>
              </a:rPr>
              <a:t> </a:t>
            </a:r>
            <a:r>
              <a:rPr lang="ko-KR" sz="18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세금에 대한 이해를 하고 있는가를 확인할수 있음</a:t>
            </a:r>
            <a:endParaRPr sz="1800">
              <a:solidFill>
                <a:srgbClr val="0F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20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1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21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77" name="Google Shape;1077;p21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8" name="Google Shape;1078;p21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9" name="Google Shape;1079;p21"/>
          <p:cNvSpPr txBox="1"/>
          <p:nvPr/>
        </p:nvSpPr>
        <p:spPr>
          <a:xfrm>
            <a:off x="555224" y="335425"/>
            <a:ext cx="849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-4. 쫄지마 세금 – 개인사업자 세금 관련 계산기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080" name="Google Shape;10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782016"/>
            <a:ext cx="5641809" cy="456676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1" name="Google Shape;1081;p21"/>
          <p:cNvSpPr txBox="1"/>
          <p:nvPr/>
        </p:nvSpPr>
        <p:spPr>
          <a:xfrm rot="-1226097">
            <a:off x="4510782" y="1987304"/>
            <a:ext cx="1231427" cy="307777"/>
          </a:xfrm>
          <a:prstGeom prst="rect">
            <a:avLst/>
          </a:prstGeom>
          <a:solidFill>
            <a:srgbClr val="5ECB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진단 Sample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2" name="Google Shape;10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828" y="1782015"/>
            <a:ext cx="3371291" cy="27432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3" name="Google Shape;10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1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"/>
          <p:cNvSpPr txBox="1"/>
          <p:nvPr/>
        </p:nvSpPr>
        <p:spPr>
          <a:xfrm>
            <a:off x="6398540" y="2364646"/>
            <a:ext cx="481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i="0" lang="ko-KR" sz="6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ko-KR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기획 배경</a:t>
            </a:r>
            <a:endParaRPr b="1" i="0" sz="6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"/>
          <p:cNvSpPr/>
          <p:nvPr/>
        </p:nvSpPr>
        <p:spPr>
          <a:xfrm>
            <a:off x="1057005" y="997168"/>
            <a:ext cx="4863664" cy="48636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"/>
          <p:cNvSpPr/>
          <p:nvPr/>
        </p:nvSpPr>
        <p:spPr>
          <a:xfrm>
            <a:off x="790388" y="1159679"/>
            <a:ext cx="4863664" cy="4863664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0D1446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2"/>
          <p:cNvGrpSpPr/>
          <p:nvPr/>
        </p:nvGrpSpPr>
        <p:grpSpPr>
          <a:xfrm>
            <a:off x="4463124" y="3677754"/>
            <a:ext cx="404813" cy="268288"/>
            <a:chOff x="10490232" y="1887042"/>
            <a:chExt cx="404813" cy="268288"/>
          </a:xfrm>
        </p:grpSpPr>
        <p:sp>
          <p:nvSpPr>
            <p:cNvPr id="252" name="Google Shape;252;p2"/>
            <p:cNvSpPr/>
            <p:nvPr/>
          </p:nvSpPr>
          <p:spPr>
            <a:xfrm>
              <a:off x="10490232" y="1887042"/>
              <a:ext cx="404813" cy="130175"/>
            </a:xfrm>
            <a:custGeom>
              <a:rect b="b" l="l" r="r" t="t"/>
              <a:pathLst>
                <a:path extrusionOk="0" h="62" w="194">
                  <a:moveTo>
                    <a:pt x="194" y="53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37" y="14"/>
                    <a:pt x="57" y="14"/>
                    <a:pt x="9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3" y="0"/>
                    <a:pt x="141" y="0"/>
                    <a:pt x="194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0539444" y="1964830"/>
              <a:ext cx="306388" cy="104775"/>
            </a:xfrm>
            <a:custGeom>
              <a:rect b="b" l="l" r="r" t="t"/>
              <a:pathLst>
                <a:path extrusionOk="0" h="50" w="146">
                  <a:moveTo>
                    <a:pt x="146" y="41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02" y="14"/>
                    <a:pt x="44" y="14"/>
                    <a:pt x="9" y="5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0" y="0"/>
                    <a:pt x="106" y="0"/>
                    <a:pt x="146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585482" y="2037855"/>
              <a:ext cx="214313" cy="77788"/>
            </a:xfrm>
            <a:custGeom>
              <a:rect b="b" l="l" r="r" t="t"/>
              <a:pathLst>
                <a:path extrusionOk="0" h="37" w="102">
                  <a:moveTo>
                    <a:pt x="102" y="28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70" y="14"/>
                    <a:pt x="32" y="14"/>
                    <a:pt x="1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8" y="0"/>
                    <a:pt x="74" y="0"/>
                    <a:pt x="10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0625169" y="2099767"/>
              <a:ext cx="134938" cy="55563"/>
            </a:xfrm>
            <a:custGeom>
              <a:rect b="b" l="l" r="r" t="t"/>
              <a:pathLst>
                <a:path extrusionOk="0" h="26" w="64">
                  <a:moveTo>
                    <a:pt x="64" y="17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42" y="14"/>
                    <a:pt x="22" y="14"/>
                    <a:pt x="9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0"/>
                    <a:pt x="46" y="0"/>
                    <a:pt x="6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2"/>
          <p:cNvSpPr/>
          <p:nvPr/>
        </p:nvSpPr>
        <p:spPr>
          <a:xfrm>
            <a:off x="2042117" y="2918644"/>
            <a:ext cx="25923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257" name="Google Shape;2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26" y="3018623"/>
            <a:ext cx="706757" cy="706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"/>
          <p:cNvGrpSpPr/>
          <p:nvPr/>
        </p:nvGrpSpPr>
        <p:grpSpPr>
          <a:xfrm rot="5400000">
            <a:off x="3176620" y="3472229"/>
            <a:ext cx="947627" cy="1895254"/>
            <a:chOff x="3255640" y="1650892"/>
            <a:chExt cx="1204913" cy="2409825"/>
          </a:xfrm>
        </p:grpSpPr>
        <p:sp>
          <p:nvSpPr>
            <p:cNvPr id="259" name="Google Shape;259;p2"/>
            <p:cNvSpPr/>
            <p:nvPr/>
          </p:nvSpPr>
          <p:spPr>
            <a:xfrm>
              <a:off x="3654103" y="2439879"/>
              <a:ext cx="444500" cy="1189038"/>
            </a:xfrm>
            <a:custGeom>
              <a:rect b="b" l="l" r="r" t="t"/>
              <a:pathLst>
                <a:path extrusionOk="0" h="749" w="280">
                  <a:moveTo>
                    <a:pt x="140" y="52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80" y="749"/>
                  </a:lnTo>
                  <a:lnTo>
                    <a:pt x="280" y="2"/>
                  </a:lnTo>
                  <a:lnTo>
                    <a:pt x="140" y="52"/>
                  </a:lnTo>
                  <a:close/>
                </a:path>
              </a:pathLst>
            </a:custGeom>
            <a:solidFill>
              <a:srgbClr val="FEBC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2"/>
            <p:cNvGrpSpPr/>
            <p:nvPr/>
          </p:nvGrpSpPr>
          <p:grpSpPr>
            <a:xfrm>
              <a:off x="3654103" y="1962042"/>
              <a:ext cx="806450" cy="1566863"/>
              <a:chOff x="10498411" y="-471922"/>
              <a:chExt cx="806450" cy="1566863"/>
            </a:xfrm>
          </p:grpSpPr>
          <p:sp>
            <p:nvSpPr>
              <p:cNvPr id="261" name="Google Shape;261;p2"/>
              <p:cNvSpPr/>
              <p:nvPr/>
            </p:nvSpPr>
            <p:spPr>
              <a:xfrm>
                <a:off x="10860361" y="-241735"/>
                <a:ext cx="444500" cy="1190625"/>
              </a:xfrm>
              <a:custGeom>
                <a:rect b="b" l="l" r="r" t="t"/>
                <a:pathLst>
                  <a:path extrusionOk="0" h="750" w="280">
                    <a:moveTo>
                      <a:pt x="140" y="52"/>
                    </a:moveTo>
                    <a:lnTo>
                      <a:pt x="0" y="0"/>
                    </a:lnTo>
                    <a:lnTo>
                      <a:pt x="0" y="750"/>
                    </a:lnTo>
                    <a:lnTo>
                      <a:pt x="280" y="750"/>
                    </a:lnTo>
                    <a:lnTo>
                      <a:pt x="280" y="3"/>
                    </a:lnTo>
                    <a:lnTo>
                      <a:pt x="140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0860361" y="-47192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0909573" y="-421122"/>
                <a:ext cx="344488" cy="3444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0877823" y="329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1087782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0877823" y="499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0877823" y="585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10877823" y="6679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0877823" y="-43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10877823" y="852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0877823" y="167840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10877823" y="253565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10877823" y="753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0877823" y="837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10969898" y="-329047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7"/>
                      <a:pt x="68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39" y="87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7"/>
                      <a:pt x="26" y="8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0" y="43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1"/>
                      <a:pt x="20" y="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1" y="1"/>
                      <a:pt x="61" y="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0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2"/>
                      <a:pt x="108" y="33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10498411" y="-22427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10549211" y="-175060"/>
                <a:ext cx="346075" cy="3460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10515873" y="575828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10515873" y="661553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10515873" y="7456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10515873" y="8314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10515873" y="9155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10515873" y="245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10515873" y="331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1051587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10515873" y="5012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10515873" y="100127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10515873" y="10870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0607948" y="-82985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0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6" y="88"/>
                      <a:pt x="26" y="87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1" y="43"/>
                      <a:pt x="0" y="42"/>
                      <a:pt x="0" y="4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1"/>
                    </a:cubicBezTo>
                    <a:cubicBezTo>
                      <a:pt x="61" y="1"/>
                      <a:pt x="61" y="1"/>
                      <a:pt x="61" y="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9" y="1"/>
                      <a:pt x="89" y="1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3"/>
                      <a:pt x="108" y="34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1" y="43"/>
                      <a:pt x="71" y="43"/>
                      <a:pt x="71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2"/>
            <p:cNvGrpSpPr/>
            <p:nvPr/>
          </p:nvGrpSpPr>
          <p:grpSpPr>
            <a:xfrm>
              <a:off x="3411215" y="2493854"/>
              <a:ext cx="773113" cy="1566863"/>
              <a:chOff x="10255523" y="59890"/>
              <a:chExt cx="773113" cy="1566863"/>
            </a:xfrm>
          </p:grpSpPr>
          <p:sp>
            <p:nvSpPr>
              <p:cNvPr id="291" name="Google Shape;291;p2"/>
              <p:cNvSpPr/>
              <p:nvPr/>
            </p:nvSpPr>
            <p:spPr>
              <a:xfrm>
                <a:off x="10255523" y="59890"/>
                <a:ext cx="773113" cy="156686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0344423" y="158315"/>
                <a:ext cx="596900" cy="1370013"/>
              </a:xfrm>
              <a:custGeom>
                <a:rect b="b" l="l" r="r" t="t"/>
                <a:pathLst>
                  <a:path extrusionOk="0" h="655" w="285">
                    <a:moveTo>
                      <a:pt x="211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42"/>
                      <a:pt x="43" y="76"/>
                      <a:pt x="1" y="76"/>
                    </a:cubicBezTo>
                    <a:cubicBezTo>
                      <a:pt x="1" y="76"/>
                      <a:pt x="0" y="76"/>
                      <a:pt x="0" y="76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577"/>
                      <a:pt x="1" y="577"/>
                      <a:pt x="1" y="577"/>
                    </a:cubicBezTo>
                    <a:cubicBezTo>
                      <a:pt x="43" y="577"/>
                      <a:pt x="76" y="611"/>
                      <a:pt x="76" y="653"/>
                    </a:cubicBezTo>
                    <a:cubicBezTo>
                      <a:pt x="76" y="654"/>
                      <a:pt x="76" y="654"/>
                      <a:pt x="76" y="655"/>
                    </a:cubicBezTo>
                    <a:cubicBezTo>
                      <a:pt x="211" y="655"/>
                      <a:pt x="211" y="655"/>
                      <a:pt x="211" y="655"/>
                    </a:cubicBezTo>
                    <a:cubicBezTo>
                      <a:pt x="211" y="654"/>
                      <a:pt x="211" y="654"/>
                      <a:pt x="211" y="653"/>
                    </a:cubicBezTo>
                    <a:cubicBezTo>
                      <a:pt x="211" y="612"/>
                      <a:pt x="244" y="578"/>
                      <a:pt x="285" y="577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44" y="75"/>
                      <a:pt x="211" y="42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0534923" y="1174315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0534923" y="293253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10422211" y="621865"/>
                <a:ext cx="441325" cy="441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0526986" y="680603"/>
                <a:ext cx="265113" cy="323850"/>
              </a:xfrm>
              <a:custGeom>
                <a:rect b="b" l="l" r="r" t="t"/>
                <a:pathLst>
                  <a:path extrusionOk="0" h="155" w="127">
                    <a:moveTo>
                      <a:pt x="62" y="23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6" y="38"/>
                    </a:cubicBezTo>
                    <a:cubicBezTo>
                      <a:pt x="126" y="38"/>
                      <a:pt x="127" y="39"/>
                      <a:pt x="127" y="4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6" y="56"/>
                    </a:cubicBezTo>
                    <a:cubicBezTo>
                      <a:pt x="126" y="56"/>
                      <a:pt x="126" y="56"/>
                      <a:pt x="125" y="57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6" y="98"/>
                      <a:pt x="126" y="99"/>
                      <a:pt x="126" y="99"/>
                    </a:cubicBezTo>
                    <a:cubicBezTo>
                      <a:pt x="126" y="99"/>
                      <a:pt x="127" y="100"/>
                      <a:pt x="127" y="101"/>
                    </a:cubicBezTo>
                    <a:cubicBezTo>
                      <a:pt x="127" y="115"/>
                      <a:pt x="127" y="115"/>
                      <a:pt x="127" y="115"/>
                    </a:cubicBezTo>
                    <a:cubicBezTo>
                      <a:pt x="127" y="116"/>
                      <a:pt x="126" y="117"/>
                      <a:pt x="126" y="117"/>
                    </a:cubicBezTo>
                    <a:cubicBezTo>
                      <a:pt x="126" y="117"/>
                      <a:pt x="126" y="117"/>
                      <a:pt x="125" y="118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3"/>
                      <a:pt x="62" y="154"/>
                      <a:pt x="61" y="154"/>
                    </a:cubicBezTo>
                    <a:cubicBezTo>
                      <a:pt x="61" y="155"/>
                      <a:pt x="61" y="155"/>
                      <a:pt x="60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7" y="155"/>
                      <a:pt x="47" y="155"/>
                      <a:pt x="46" y="154"/>
                    </a:cubicBezTo>
                    <a:cubicBezTo>
                      <a:pt x="46" y="154"/>
                      <a:pt x="46" y="153"/>
                      <a:pt x="46" y="152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1" y="145"/>
                      <a:pt x="0" y="145"/>
                    </a:cubicBezTo>
                    <a:cubicBezTo>
                      <a:pt x="0" y="145"/>
                      <a:pt x="0" y="144"/>
                      <a:pt x="0" y="142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0" y="127"/>
                      <a:pt x="1" y="127"/>
                      <a:pt x="2" y="127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0" y="87"/>
                      <a:pt x="0" y="86"/>
                    </a:cubicBezTo>
                    <a:cubicBezTo>
                      <a:pt x="0" y="86"/>
                      <a:pt x="0" y="86"/>
                      <a:pt x="0" y="8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1" y="68"/>
                      <a:pt x="2" y="6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8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6" y="0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1"/>
                    </a:cubicBezTo>
                    <a:cubicBezTo>
                      <a:pt x="62" y="1"/>
                      <a:pt x="62" y="2"/>
                      <a:pt x="62" y="3"/>
                    </a:cubicBezTo>
                    <a:lnTo>
                      <a:pt x="62" y="23"/>
                    </a:lnTo>
                    <a:close/>
                    <a:moveTo>
                      <a:pt x="89" y="107"/>
                    </a:moveTo>
                    <a:cubicBezTo>
                      <a:pt x="62" y="101"/>
                      <a:pt x="62" y="101"/>
                      <a:pt x="62" y="101"/>
                    </a:cubicBezTo>
                    <a:cubicBezTo>
                      <a:pt x="62" y="113"/>
                      <a:pt x="62" y="113"/>
                      <a:pt x="62" y="113"/>
                    </a:cubicBezTo>
                    <a:lnTo>
                      <a:pt x="89" y="107"/>
                    </a:lnTo>
                    <a:close/>
                    <a:moveTo>
                      <a:pt x="46" y="80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34" y="77"/>
                      <a:pt x="34" y="77"/>
                      <a:pt x="34" y="77"/>
                    </a:cubicBezTo>
                    <a:lnTo>
                      <a:pt x="46" y="80"/>
                    </a:lnTo>
                    <a:close/>
                    <a:moveTo>
                      <a:pt x="89" y="47"/>
                    </a:move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4"/>
                      <a:pt x="62" y="54"/>
                      <a:pt x="62" y="54"/>
                    </a:cubicBezTo>
                    <a:lnTo>
                      <a:pt x="89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2"/>
            <p:cNvGrpSpPr/>
            <p:nvPr/>
          </p:nvGrpSpPr>
          <p:grpSpPr>
            <a:xfrm>
              <a:off x="4050977" y="1650892"/>
              <a:ext cx="404813" cy="268288"/>
              <a:chOff x="10895285" y="-783072"/>
              <a:chExt cx="404813" cy="268288"/>
            </a:xfrm>
          </p:grpSpPr>
          <p:sp>
            <p:nvSpPr>
              <p:cNvPr id="298" name="Google Shape;298;p2"/>
              <p:cNvSpPr/>
              <p:nvPr/>
            </p:nvSpPr>
            <p:spPr>
              <a:xfrm>
                <a:off x="10895285" y="-783072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0944498" y="-705285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0990535" y="-632260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11030223" y="-570347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" name="Google Shape;302;p2"/>
            <p:cNvGrpSpPr/>
            <p:nvPr/>
          </p:nvGrpSpPr>
          <p:grpSpPr>
            <a:xfrm>
              <a:off x="3255640" y="2119204"/>
              <a:ext cx="404813" cy="268288"/>
              <a:chOff x="10099948" y="-314760"/>
              <a:chExt cx="404813" cy="268288"/>
            </a:xfrm>
          </p:grpSpPr>
          <p:sp>
            <p:nvSpPr>
              <p:cNvPr id="303" name="Google Shape;303;p2"/>
              <p:cNvSpPr/>
              <p:nvPr/>
            </p:nvSpPr>
            <p:spPr>
              <a:xfrm>
                <a:off x="10099948" y="-314760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10149160" y="-236972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10195198" y="-163947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10234885" y="-102035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7" name="Google Shape;307;p2"/>
          <p:cNvSpPr/>
          <p:nvPr/>
        </p:nvSpPr>
        <p:spPr>
          <a:xfrm>
            <a:off x="6876556" y="1701535"/>
            <a:ext cx="3893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2"/>
          <p:cNvCxnSpPr/>
          <p:nvPr/>
        </p:nvCxnSpPr>
        <p:spPr>
          <a:xfrm>
            <a:off x="6207601" y="2161450"/>
            <a:ext cx="548329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9" name="Google Shape;309;p2"/>
          <p:cNvCxnSpPr/>
          <p:nvPr/>
        </p:nvCxnSpPr>
        <p:spPr>
          <a:xfrm>
            <a:off x="6207601" y="1612701"/>
            <a:ext cx="548329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0" name="Google Shape;310;p2"/>
          <p:cNvGrpSpPr/>
          <p:nvPr/>
        </p:nvGrpSpPr>
        <p:grpSpPr>
          <a:xfrm>
            <a:off x="7094702" y="3864397"/>
            <a:ext cx="3820144" cy="461624"/>
            <a:chOff x="-2442002" y="1596777"/>
            <a:chExt cx="4457365" cy="538626"/>
          </a:xfrm>
        </p:grpSpPr>
        <p:pic>
          <p:nvPicPr>
            <p:cNvPr id="311" name="Google Shape;31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"/>
            <p:cNvSpPr txBox="1"/>
            <p:nvPr/>
          </p:nvSpPr>
          <p:spPr>
            <a:xfrm>
              <a:off x="-1431191" y="1596777"/>
              <a:ext cx="3446554" cy="538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 데이터분석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2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22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91" name="Google Shape;1091;p22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p22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3" name="Google Shape;1093;p22"/>
          <p:cNvSpPr txBox="1"/>
          <p:nvPr/>
        </p:nvSpPr>
        <p:spPr>
          <a:xfrm>
            <a:off x="555220" y="335425"/>
            <a:ext cx="59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-4. 쫄지마 세금 – </a:t>
            </a:r>
            <a:r>
              <a:rPr b="1" lang="ko-KR" sz="2800">
                <a:solidFill>
                  <a:schemeClr val="lt1"/>
                </a:solidFill>
              </a:rPr>
              <a:t>퀴즈로 이해하기</a:t>
            </a:r>
            <a:r>
              <a:rPr b="1" lang="ko-KR" sz="2800">
                <a:solidFill>
                  <a:schemeClr val="lt1"/>
                </a:solidFill>
              </a:rPr>
              <a:t> 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094" name="Google Shape;1094;p22"/>
          <p:cNvPicPr preferRelativeResize="0"/>
          <p:nvPr/>
        </p:nvPicPr>
        <p:blipFill rotWithShape="1">
          <a:blip r:embed="rId3">
            <a:alphaModFix/>
          </a:blip>
          <a:srcRect b="0" l="0" r="7332" t="0"/>
          <a:stretch/>
        </p:blipFill>
        <p:spPr>
          <a:xfrm>
            <a:off x="313560" y="3279494"/>
            <a:ext cx="3100705" cy="165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22"/>
          <p:cNvSpPr txBox="1"/>
          <p:nvPr/>
        </p:nvSpPr>
        <p:spPr>
          <a:xfrm>
            <a:off x="313560" y="2795862"/>
            <a:ext cx="2775119" cy="338554"/>
          </a:xfrm>
          <a:prstGeom prst="rect">
            <a:avLst/>
          </a:prstGeom>
          <a:solidFill>
            <a:srgbClr val="074F6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20대의 특성에 맞는 퀴즈란?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6" name="Google Shape;10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8585" y="3207453"/>
            <a:ext cx="2372623" cy="258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22"/>
          <p:cNvSpPr txBox="1"/>
          <p:nvPr/>
        </p:nvSpPr>
        <p:spPr>
          <a:xfrm>
            <a:off x="3358585" y="2795862"/>
            <a:ext cx="2372623" cy="307777"/>
          </a:xfrm>
          <a:prstGeom prst="rect">
            <a:avLst/>
          </a:prstGeom>
          <a:solidFill>
            <a:srgbClr val="074F6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 카드 (난이도상중하로)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8" name="Google Shape;109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8849" y="3217516"/>
            <a:ext cx="2387191" cy="17802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2"/>
          <p:cNvSpPr txBox="1"/>
          <p:nvPr/>
        </p:nvSpPr>
        <p:spPr>
          <a:xfrm>
            <a:off x="5948849" y="2800899"/>
            <a:ext cx="2387192" cy="307777"/>
          </a:xfrm>
          <a:prstGeom prst="rect">
            <a:avLst/>
          </a:prstGeom>
          <a:solidFill>
            <a:srgbClr val="074F6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용어와 설명은 쉽게, 풀어서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0" name="Google Shape;110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5985" y="2831758"/>
            <a:ext cx="3215054" cy="112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3681" y="3957629"/>
            <a:ext cx="2223156" cy="243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2"/>
          <p:cNvSpPr/>
          <p:nvPr/>
        </p:nvSpPr>
        <p:spPr>
          <a:xfrm>
            <a:off x="694424" y="1234000"/>
            <a:ext cx="36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게임처럼 즐기는 세금 지식 습득</a:t>
            </a:r>
            <a:endParaRPr sz="1800">
              <a:solidFill>
                <a:srgbClr val="0F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2"/>
          <p:cNvSpPr/>
          <p:nvPr/>
        </p:nvSpPr>
        <p:spPr>
          <a:xfrm>
            <a:off x="749751" y="1615898"/>
            <a:ext cx="111469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세금 퀴즈 &amp; 미션: 20대가 흥미를 느낄 만한 퀴즈나 미션을 제공하고, 정답을 맞히거나 미션을 완료하면 소정의 리워드 (예: 토스 포인트)를 제공하여 세금에 대한 긍정적인 인식을 심어주고 참여를 유도합니다.</a:t>
            </a:r>
            <a:endParaRPr/>
          </a:p>
        </p:txBody>
      </p:sp>
      <p:sp>
        <p:nvSpPr>
          <p:cNvPr id="1104" name="Google Shape;1104;p22"/>
          <p:cNvSpPr/>
          <p:nvPr/>
        </p:nvSpPr>
        <p:spPr>
          <a:xfrm>
            <a:off x="773892" y="2124523"/>
            <a:ext cx="101282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F4861"/>
                </a:solidFill>
                <a:latin typeface="Arial"/>
                <a:ea typeface="Arial"/>
                <a:cs typeface="Arial"/>
                <a:sym typeface="Arial"/>
              </a:rPr>
              <a:t>세금 용어 사전 &amp; 쉬운 설명: 딱딱하고 어려운 세금 용어 대신 20대가 이해하기 쉬운 비유나 그림을 활용하여 설명하는 콘텐츠를 제공합니다.</a:t>
            </a:r>
            <a:endParaRPr/>
          </a:p>
        </p:txBody>
      </p:sp>
      <p:pic>
        <p:nvPicPr>
          <p:cNvPr id="1105" name="Google Shape;110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22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3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23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13" name="Google Shape;1113;p23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4" name="Google Shape;1114;p23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5" name="Google Shape;1115;p23"/>
          <p:cNvSpPr txBox="1"/>
          <p:nvPr/>
        </p:nvSpPr>
        <p:spPr>
          <a:xfrm>
            <a:off x="555224" y="335425"/>
            <a:ext cx="844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-4. 쫄지마 세금 – 부가세 환급 가능한 목록 찾기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116" name="Google Shape;11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95" y="2320365"/>
            <a:ext cx="7014345" cy="19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995" y="4604827"/>
            <a:ext cx="9271000" cy="1232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23"/>
          <p:cNvSpPr txBox="1"/>
          <p:nvPr/>
        </p:nvSpPr>
        <p:spPr>
          <a:xfrm>
            <a:off x="725000" y="1344400"/>
            <a:ext cx="854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0F4861"/>
                </a:solidFill>
              </a:rPr>
              <a:t>자료를 펼쳐주고, 그중에서 개인사업자 세금 환급 가능한 목록을 클릭하는 게임</a:t>
            </a:r>
            <a:endParaRPr b="1" sz="1900">
              <a:solidFill>
                <a:srgbClr val="0F4861"/>
              </a:solidFill>
            </a:endParaRPr>
          </a:p>
        </p:txBody>
      </p:sp>
      <p:pic>
        <p:nvPicPr>
          <p:cNvPr id="1119" name="Google Shape;111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433" y="615113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23"/>
          <p:cNvSpPr txBox="1"/>
          <p:nvPr/>
        </p:nvSpPr>
        <p:spPr>
          <a:xfrm>
            <a:off x="1385418" y="614732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4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4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27" name="Google Shape;1127;p24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8" name="Google Shape;1128;p24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9" name="Google Shape;1129;p24"/>
          <p:cNvSpPr txBox="1"/>
          <p:nvPr/>
        </p:nvSpPr>
        <p:spPr>
          <a:xfrm>
            <a:off x="555231" y="335431"/>
            <a:ext cx="2694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-5. 관리자 모드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130" name="Google Shape;1130;p24"/>
          <p:cNvSpPr/>
          <p:nvPr/>
        </p:nvSpPr>
        <p:spPr>
          <a:xfrm>
            <a:off x="4154714" y="1798617"/>
            <a:ext cx="2091447" cy="3623236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24"/>
          <p:cNvSpPr txBox="1"/>
          <p:nvPr/>
        </p:nvSpPr>
        <p:spPr>
          <a:xfrm>
            <a:off x="513777" y="1436475"/>
            <a:ext cx="346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네이버 지식인 데이터 수집 (crawl_app.py)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132" name="Google Shape;1132;p24"/>
          <p:cNvPicPr preferRelativeResize="0"/>
          <p:nvPr/>
        </p:nvPicPr>
        <p:blipFill rotWithShape="1">
          <a:blip r:embed="rId3">
            <a:alphaModFix/>
          </a:blip>
          <a:srcRect b="0" l="0" r="24435" t="0"/>
          <a:stretch/>
        </p:blipFill>
        <p:spPr>
          <a:xfrm>
            <a:off x="4346338" y="1798617"/>
            <a:ext cx="1820999" cy="14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4"/>
          <p:cNvPicPr preferRelativeResize="0"/>
          <p:nvPr/>
        </p:nvPicPr>
        <p:blipFill rotWithShape="1">
          <a:blip r:embed="rId4">
            <a:alphaModFix/>
          </a:blip>
          <a:srcRect b="0" l="0" r="23833" t="0"/>
          <a:stretch/>
        </p:blipFill>
        <p:spPr>
          <a:xfrm>
            <a:off x="4346338" y="3255542"/>
            <a:ext cx="1820999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24"/>
          <p:cNvPicPr preferRelativeResize="0"/>
          <p:nvPr/>
        </p:nvPicPr>
        <p:blipFill rotWithShape="1">
          <a:blip r:embed="rId5">
            <a:alphaModFix/>
          </a:blip>
          <a:srcRect b="0" l="0" r="4500" t="0"/>
          <a:stretch/>
        </p:blipFill>
        <p:spPr>
          <a:xfrm>
            <a:off x="6534405" y="1798617"/>
            <a:ext cx="4202216" cy="3735725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5" name="Google Shape;1135;p24"/>
          <p:cNvSpPr txBox="1"/>
          <p:nvPr/>
        </p:nvSpPr>
        <p:spPr>
          <a:xfrm>
            <a:off x="6628752" y="1436475"/>
            <a:ext cx="269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</a:rPr>
              <a:t>SQL DB에 저장 (자동증가id)</a:t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1136" name="Google Shape;1136;p24"/>
          <p:cNvCxnSpPr/>
          <p:nvPr/>
        </p:nvCxnSpPr>
        <p:spPr>
          <a:xfrm>
            <a:off x="4679005" y="3610235"/>
            <a:ext cx="1138136" cy="0"/>
          </a:xfrm>
          <a:prstGeom prst="straightConnector1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7" name="Google Shape;1137;p24"/>
          <p:cNvCxnSpPr/>
          <p:nvPr/>
        </p:nvCxnSpPr>
        <p:spPr>
          <a:xfrm>
            <a:off x="4679005" y="2199724"/>
            <a:ext cx="1138136" cy="0"/>
          </a:xfrm>
          <a:prstGeom prst="straightConnector1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38" name="Google Shape;113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484" y="1798617"/>
            <a:ext cx="3249433" cy="1753441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9" name="Google Shape;113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484" y="3637204"/>
            <a:ext cx="3249433" cy="281828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0" name="Google Shape;1140;p24"/>
          <p:cNvSpPr txBox="1"/>
          <p:nvPr/>
        </p:nvSpPr>
        <p:spPr>
          <a:xfrm>
            <a:off x="2779300" y="1943624"/>
            <a:ext cx="909223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index.html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1" name="Google Shape;1141;p24"/>
          <p:cNvSpPr txBox="1"/>
          <p:nvPr/>
        </p:nvSpPr>
        <p:spPr>
          <a:xfrm>
            <a:off x="2779300" y="3544238"/>
            <a:ext cx="954236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Result.html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2" name="Google Shape;114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97035" y="830820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24"/>
          <p:cNvSpPr txBox="1"/>
          <p:nvPr/>
        </p:nvSpPr>
        <p:spPr>
          <a:xfrm>
            <a:off x="10775020" y="827009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435" y="983220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4"/>
          <p:cNvSpPr txBox="1"/>
          <p:nvPr/>
        </p:nvSpPr>
        <p:spPr>
          <a:xfrm>
            <a:off x="10927420" y="979409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28658" y="614298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24"/>
          <p:cNvSpPr txBox="1"/>
          <p:nvPr/>
        </p:nvSpPr>
        <p:spPr>
          <a:xfrm>
            <a:off x="10506643" y="613917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6"/>
          <p:cNvSpPr/>
          <p:nvPr/>
        </p:nvSpPr>
        <p:spPr>
          <a:xfrm>
            <a:off x="0" y="0"/>
            <a:ext cx="12192000" cy="11938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26"/>
          <p:cNvSpPr/>
          <p:nvPr/>
        </p:nvSpPr>
        <p:spPr>
          <a:xfrm>
            <a:off x="9551033" y="227949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54" name="Google Shape;1154;p26"/>
          <p:cNvSpPr/>
          <p:nvPr/>
        </p:nvSpPr>
        <p:spPr>
          <a:xfrm>
            <a:off x="9517649" y="181944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5" name="Google Shape;1155;p26"/>
          <p:cNvCxnSpPr/>
          <p:nvPr/>
        </p:nvCxnSpPr>
        <p:spPr>
          <a:xfrm>
            <a:off x="555231" y="923365"/>
            <a:ext cx="1122439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6" name="Google Shape;1156;p26"/>
          <p:cNvSpPr txBox="1"/>
          <p:nvPr/>
        </p:nvSpPr>
        <p:spPr>
          <a:xfrm>
            <a:off x="555231" y="335431"/>
            <a:ext cx="269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</a:rPr>
              <a:t>3</a:t>
            </a:r>
            <a:r>
              <a:rPr b="1" lang="ko-KR" sz="2800">
                <a:solidFill>
                  <a:schemeClr val="lt1"/>
                </a:solidFill>
              </a:rPr>
              <a:t>-5. 관리자 모드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157" name="Google Shape;11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60" y="1529231"/>
            <a:ext cx="4032737" cy="278482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231" y="1489344"/>
            <a:ext cx="2551529" cy="23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231" y="4353940"/>
            <a:ext cx="8239374" cy="20549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0" name="Google Shape;116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5250" y="1667710"/>
            <a:ext cx="3817704" cy="250786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1" name="Google Shape;116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28658" y="6142984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6"/>
          <p:cNvSpPr txBox="1"/>
          <p:nvPr/>
        </p:nvSpPr>
        <p:spPr>
          <a:xfrm>
            <a:off x="10506643" y="6139173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8"/>
          <p:cNvSpPr/>
          <p:nvPr/>
        </p:nvSpPr>
        <p:spPr>
          <a:xfrm>
            <a:off x="0" y="3523215"/>
            <a:ext cx="3139632" cy="3334785"/>
          </a:xfrm>
          <a:custGeom>
            <a:rect b="b" l="l" r="r" t="t"/>
            <a:pathLst>
              <a:path extrusionOk="0" h="3334785" w="3139632">
                <a:moveTo>
                  <a:pt x="0" y="0"/>
                </a:moveTo>
                <a:lnTo>
                  <a:pt x="20995" y="1597"/>
                </a:lnTo>
                <a:cubicBezTo>
                  <a:pt x="1716030" y="173737"/>
                  <a:pt x="3051173" y="1563269"/>
                  <a:pt x="3138299" y="3282068"/>
                </a:cubicBezTo>
                <a:lnTo>
                  <a:pt x="3139632" y="3334785"/>
                </a:lnTo>
                <a:lnTo>
                  <a:pt x="0" y="3334785"/>
                </a:ln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28"/>
          <p:cNvSpPr/>
          <p:nvPr/>
        </p:nvSpPr>
        <p:spPr>
          <a:xfrm>
            <a:off x="3338305" y="0"/>
            <a:ext cx="8885831" cy="6858000"/>
          </a:xfrm>
          <a:custGeom>
            <a:rect b="b" l="l" r="r" t="t"/>
            <a:pathLst>
              <a:path extrusionOk="0" h="6858000" w="8885831">
                <a:moveTo>
                  <a:pt x="1276014" y="0"/>
                </a:moveTo>
                <a:lnTo>
                  <a:pt x="8885831" y="0"/>
                </a:lnTo>
                <a:lnTo>
                  <a:pt x="8885831" y="6858000"/>
                </a:lnTo>
                <a:lnTo>
                  <a:pt x="1276012" y="6858000"/>
                </a:lnTo>
                <a:lnTo>
                  <a:pt x="1199107" y="6769218"/>
                </a:lnTo>
                <a:cubicBezTo>
                  <a:pt x="450000" y="5861510"/>
                  <a:pt x="0" y="4697807"/>
                  <a:pt x="0" y="3429001"/>
                </a:cubicBezTo>
                <a:cubicBezTo>
                  <a:pt x="0" y="2160195"/>
                  <a:pt x="450000" y="996492"/>
                  <a:pt x="1199107" y="88784"/>
                </a:cubicBezTo>
                <a:close/>
              </a:path>
            </a:pathLst>
          </a:custGeom>
          <a:solidFill>
            <a:srgbClr val="15608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9" name="Google Shape;1169;p28"/>
          <p:cNvSpPr/>
          <p:nvPr/>
        </p:nvSpPr>
        <p:spPr>
          <a:xfrm>
            <a:off x="1209405" y="1149568"/>
            <a:ext cx="4863664" cy="4863664"/>
          </a:xfrm>
          <a:prstGeom prst="ellipse">
            <a:avLst/>
          </a:prstGeom>
          <a:solidFill>
            <a:srgbClr val="2E6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28"/>
          <p:cNvSpPr/>
          <p:nvPr/>
        </p:nvSpPr>
        <p:spPr>
          <a:xfrm>
            <a:off x="769967" y="0"/>
            <a:ext cx="2281404" cy="703294"/>
          </a:xfrm>
          <a:custGeom>
            <a:rect b="b" l="l" r="r" t="t"/>
            <a:pathLst>
              <a:path extrusionOk="0" h="703294" w="2281404">
                <a:moveTo>
                  <a:pt x="0" y="0"/>
                </a:moveTo>
                <a:lnTo>
                  <a:pt x="2281404" y="0"/>
                </a:lnTo>
                <a:lnTo>
                  <a:pt x="2207559" y="136051"/>
                </a:lnTo>
                <a:cubicBezTo>
                  <a:pt x="1976350" y="478285"/>
                  <a:pt x="1584803" y="703294"/>
                  <a:pt x="1140702" y="703294"/>
                </a:cubicBezTo>
                <a:cubicBezTo>
                  <a:pt x="696601" y="703294"/>
                  <a:pt x="305054" y="478285"/>
                  <a:pt x="73846" y="1360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28"/>
          <p:cNvSpPr txBox="1"/>
          <p:nvPr/>
        </p:nvSpPr>
        <p:spPr>
          <a:xfrm>
            <a:off x="6398539" y="2364646"/>
            <a:ext cx="5704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lang="ko-KR" sz="5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ko-KR" sz="5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ko-KR" sz="5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마무리 </a:t>
            </a:r>
            <a:r>
              <a:rPr b="1" lang="ko-KR" sz="5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및 시연</a:t>
            </a:r>
            <a:endParaRPr b="1" i="0" sz="5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28"/>
          <p:cNvSpPr/>
          <p:nvPr/>
        </p:nvSpPr>
        <p:spPr>
          <a:xfrm>
            <a:off x="790388" y="1159679"/>
            <a:ext cx="4863664" cy="4863664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t" dir="5400000" dist="165100">
              <a:srgbClr val="7F340D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28"/>
          <p:cNvGrpSpPr/>
          <p:nvPr/>
        </p:nvGrpSpPr>
        <p:grpSpPr>
          <a:xfrm>
            <a:off x="4463124" y="3677754"/>
            <a:ext cx="404813" cy="268288"/>
            <a:chOff x="10490232" y="1887042"/>
            <a:chExt cx="404813" cy="268288"/>
          </a:xfrm>
        </p:grpSpPr>
        <p:sp>
          <p:nvSpPr>
            <p:cNvPr id="1174" name="Google Shape;1174;p28"/>
            <p:cNvSpPr/>
            <p:nvPr/>
          </p:nvSpPr>
          <p:spPr>
            <a:xfrm>
              <a:off x="10490232" y="1887042"/>
              <a:ext cx="404813" cy="130175"/>
            </a:xfrm>
            <a:custGeom>
              <a:rect b="b" l="l" r="r" t="t"/>
              <a:pathLst>
                <a:path extrusionOk="0" h="62" w="194">
                  <a:moveTo>
                    <a:pt x="194" y="53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37" y="14"/>
                    <a:pt x="57" y="14"/>
                    <a:pt x="9" y="6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3" y="0"/>
                    <a:pt x="141" y="0"/>
                    <a:pt x="194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10539444" y="1964830"/>
              <a:ext cx="306388" cy="104775"/>
            </a:xfrm>
            <a:custGeom>
              <a:rect b="b" l="l" r="r" t="t"/>
              <a:pathLst>
                <a:path extrusionOk="0" h="50" w="146">
                  <a:moveTo>
                    <a:pt x="146" y="41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02" y="14"/>
                    <a:pt x="44" y="14"/>
                    <a:pt x="9" y="5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0" y="0"/>
                    <a:pt x="106" y="0"/>
                    <a:pt x="146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10585482" y="2037855"/>
              <a:ext cx="214313" cy="77788"/>
            </a:xfrm>
            <a:custGeom>
              <a:rect b="b" l="l" r="r" t="t"/>
              <a:pathLst>
                <a:path extrusionOk="0" h="37" w="102">
                  <a:moveTo>
                    <a:pt x="102" y="28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70" y="14"/>
                    <a:pt x="32" y="14"/>
                    <a:pt x="10" y="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8" y="0"/>
                    <a:pt x="74" y="0"/>
                    <a:pt x="102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10625169" y="2099767"/>
              <a:ext cx="134938" cy="55563"/>
            </a:xfrm>
            <a:custGeom>
              <a:rect b="b" l="l" r="r" t="t"/>
              <a:pathLst>
                <a:path extrusionOk="0" h="26" w="64">
                  <a:moveTo>
                    <a:pt x="64" y="17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42" y="14"/>
                    <a:pt x="22" y="14"/>
                    <a:pt x="9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8" y="0"/>
                    <a:pt x="46" y="0"/>
                    <a:pt x="64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8" name="Google Shape;1178;p28"/>
          <p:cNvSpPr/>
          <p:nvPr/>
        </p:nvSpPr>
        <p:spPr>
          <a:xfrm>
            <a:off x="2042117" y="2918644"/>
            <a:ext cx="25923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descr="money&quot; Icon - Download for free – Iconduck" id="1179" name="Google Shape;1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526" y="3018623"/>
            <a:ext cx="706757" cy="706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28"/>
          <p:cNvGrpSpPr/>
          <p:nvPr/>
        </p:nvGrpSpPr>
        <p:grpSpPr>
          <a:xfrm rot="5400000">
            <a:off x="3176620" y="3472229"/>
            <a:ext cx="947627" cy="1895254"/>
            <a:chOff x="3255640" y="1650892"/>
            <a:chExt cx="1204913" cy="2409825"/>
          </a:xfrm>
        </p:grpSpPr>
        <p:sp>
          <p:nvSpPr>
            <p:cNvPr id="1181" name="Google Shape;1181;p28"/>
            <p:cNvSpPr/>
            <p:nvPr/>
          </p:nvSpPr>
          <p:spPr>
            <a:xfrm>
              <a:off x="3654103" y="2439879"/>
              <a:ext cx="444500" cy="1189038"/>
            </a:xfrm>
            <a:custGeom>
              <a:rect b="b" l="l" r="r" t="t"/>
              <a:pathLst>
                <a:path extrusionOk="0" h="749" w="280">
                  <a:moveTo>
                    <a:pt x="140" y="52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280" y="749"/>
                  </a:lnTo>
                  <a:lnTo>
                    <a:pt x="280" y="2"/>
                  </a:lnTo>
                  <a:lnTo>
                    <a:pt x="140" y="52"/>
                  </a:lnTo>
                  <a:close/>
                </a:path>
              </a:pathLst>
            </a:custGeom>
            <a:solidFill>
              <a:srgbClr val="FEBC2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2" name="Google Shape;1182;p28"/>
            <p:cNvGrpSpPr/>
            <p:nvPr/>
          </p:nvGrpSpPr>
          <p:grpSpPr>
            <a:xfrm>
              <a:off x="3654103" y="1962042"/>
              <a:ext cx="806450" cy="1566863"/>
              <a:chOff x="10498411" y="-471922"/>
              <a:chExt cx="806450" cy="1566863"/>
            </a:xfrm>
          </p:grpSpPr>
          <p:sp>
            <p:nvSpPr>
              <p:cNvPr id="1183" name="Google Shape;1183;p28"/>
              <p:cNvSpPr/>
              <p:nvPr/>
            </p:nvSpPr>
            <p:spPr>
              <a:xfrm>
                <a:off x="10860361" y="-241735"/>
                <a:ext cx="444500" cy="1190625"/>
              </a:xfrm>
              <a:custGeom>
                <a:rect b="b" l="l" r="r" t="t"/>
                <a:pathLst>
                  <a:path extrusionOk="0" h="750" w="280">
                    <a:moveTo>
                      <a:pt x="140" y="52"/>
                    </a:moveTo>
                    <a:lnTo>
                      <a:pt x="0" y="0"/>
                    </a:lnTo>
                    <a:lnTo>
                      <a:pt x="0" y="750"/>
                    </a:lnTo>
                    <a:lnTo>
                      <a:pt x="280" y="750"/>
                    </a:lnTo>
                    <a:lnTo>
                      <a:pt x="280" y="3"/>
                    </a:lnTo>
                    <a:lnTo>
                      <a:pt x="140" y="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10860361" y="-47192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10909573" y="-421122"/>
                <a:ext cx="344488" cy="3444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10877823" y="329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1087782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10877823" y="499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10877823" y="585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10877823" y="6679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10877823" y="-43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10877823" y="852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10877823" y="167840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10877823" y="253565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10877823" y="753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10877823" y="83776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10969898" y="-329047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69" y="88"/>
                      <a:pt x="69" y="88"/>
                      <a:pt x="69" y="88"/>
                    </a:cubicBezTo>
                    <a:cubicBezTo>
                      <a:pt x="69" y="88"/>
                      <a:pt x="69" y="87"/>
                      <a:pt x="68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39" y="87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7"/>
                      <a:pt x="26" y="87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0" y="43"/>
                      <a:pt x="0" y="42"/>
                      <a:pt x="0" y="4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2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1"/>
                      <a:pt x="20" y="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1" y="1"/>
                      <a:pt x="61" y="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0"/>
                      <a:pt x="89" y="0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0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2"/>
                      <a:pt x="108" y="33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0" y="43"/>
                      <a:pt x="70" y="43"/>
                      <a:pt x="70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10498411" y="-224272"/>
                <a:ext cx="444500" cy="444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>
                <a:off x="10549211" y="-175060"/>
                <a:ext cx="346075" cy="34607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8"/>
              <p:cNvSpPr/>
              <p:nvPr/>
            </p:nvSpPr>
            <p:spPr>
              <a:xfrm>
                <a:off x="10515873" y="575828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>
                <a:off x="10515873" y="661553"/>
                <a:ext cx="409575" cy="9525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10515873" y="7456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10515873" y="8314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10515873" y="9155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10515873" y="24562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10515873" y="33135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10515873" y="415490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4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10515873" y="501215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10515873" y="1001278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1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10515873" y="1087003"/>
                <a:ext cx="409575" cy="7938"/>
              </a:xfrm>
              <a:custGeom>
                <a:rect b="b" l="l" r="r" t="t"/>
                <a:pathLst>
                  <a:path extrusionOk="0" h="4" w="196">
                    <a:moveTo>
                      <a:pt x="1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5" y="0"/>
                      <a:pt x="196" y="0"/>
                      <a:pt x="196" y="2"/>
                    </a:cubicBezTo>
                    <a:cubicBezTo>
                      <a:pt x="196" y="3"/>
                      <a:pt x="195" y="4"/>
                      <a:pt x="194" y="4"/>
                    </a:cubicBezTo>
                    <a:close/>
                  </a:path>
                </a:pathLst>
              </a:custGeom>
              <a:solidFill>
                <a:srgbClr val="323C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10607948" y="-82985"/>
                <a:ext cx="225425" cy="184150"/>
              </a:xfrm>
              <a:custGeom>
                <a:rect b="b" l="l" r="r" t="t"/>
                <a:pathLst>
                  <a:path extrusionOk="0" h="88" w="108">
                    <a:moveTo>
                      <a:pt x="92" y="43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8"/>
                      <a:pt x="82" y="88"/>
                      <a:pt x="82" y="88"/>
                    </a:cubicBezTo>
                    <a:cubicBezTo>
                      <a:pt x="81" y="88"/>
                      <a:pt x="81" y="88"/>
                      <a:pt x="80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88"/>
                      <a:pt x="69" y="88"/>
                      <a:pt x="69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0" y="88"/>
                      <a:pt x="39" y="88"/>
                      <a:pt x="39" y="88"/>
                    </a:cubicBezTo>
                    <a:cubicBezTo>
                      <a:pt x="39" y="88"/>
                      <a:pt x="39" y="88"/>
                      <a:pt x="3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6" y="88"/>
                      <a:pt x="26" y="87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1" y="43"/>
                      <a:pt x="1" y="43"/>
                    </a:cubicBezTo>
                    <a:cubicBezTo>
                      <a:pt x="1" y="43"/>
                      <a:pt x="0" y="42"/>
                      <a:pt x="0" y="4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1" y="32"/>
                      <a:pt x="2" y="32"/>
                      <a:pt x="2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8" y="1"/>
                      <a:pt x="48" y="1"/>
                    </a:cubicBezTo>
                    <a:cubicBezTo>
                      <a:pt x="48" y="0"/>
                      <a:pt x="48" y="0"/>
                      <a:pt x="4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1"/>
                    </a:cubicBezTo>
                    <a:cubicBezTo>
                      <a:pt x="61" y="1"/>
                      <a:pt x="61" y="1"/>
                      <a:pt x="61" y="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8" y="2"/>
                      <a:pt x="88" y="2"/>
                      <a:pt x="88" y="2"/>
                    </a:cubicBezTo>
                    <a:cubicBezTo>
                      <a:pt x="88" y="1"/>
                      <a:pt x="89" y="1"/>
                      <a:pt x="89" y="1"/>
                    </a:cubicBezTo>
                    <a:cubicBezTo>
                      <a:pt x="89" y="0"/>
                      <a:pt x="89" y="0"/>
                      <a:pt x="9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2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7" y="32"/>
                      <a:pt x="108" y="33"/>
                      <a:pt x="108" y="34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7" y="43"/>
                      <a:pt x="107" y="43"/>
                    </a:cubicBezTo>
                    <a:cubicBezTo>
                      <a:pt x="107" y="43"/>
                      <a:pt x="106" y="43"/>
                      <a:pt x="106" y="43"/>
                    </a:cubicBezTo>
                    <a:lnTo>
                      <a:pt x="92" y="43"/>
                    </a:lnTo>
                    <a:close/>
                    <a:moveTo>
                      <a:pt x="33" y="62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29" y="43"/>
                      <a:pt x="29" y="43"/>
                      <a:pt x="29" y="43"/>
                    </a:cubicBezTo>
                    <a:lnTo>
                      <a:pt x="33" y="62"/>
                    </a:lnTo>
                    <a:close/>
                    <a:moveTo>
                      <a:pt x="52" y="32"/>
                    </a:moveTo>
                    <a:cubicBezTo>
                      <a:pt x="56" y="32"/>
                      <a:pt x="56" y="32"/>
                      <a:pt x="56" y="32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2" y="32"/>
                    </a:lnTo>
                    <a:close/>
                    <a:moveTo>
                      <a:pt x="75" y="62"/>
                    </a:moveTo>
                    <a:cubicBezTo>
                      <a:pt x="79" y="43"/>
                      <a:pt x="79" y="43"/>
                      <a:pt x="79" y="43"/>
                    </a:cubicBezTo>
                    <a:cubicBezTo>
                      <a:pt x="71" y="43"/>
                      <a:pt x="71" y="43"/>
                      <a:pt x="71" y="43"/>
                    </a:cubicBezTo>
                    <a:lnTo>
                      <a:pt x="7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8"/>
            <p:cNvGrpSpPr/>
            <p:nvPr/>
          </p:nvGrpSpPr>
          <p:grpSpPr>
            <a:xfrm>
              <a:off x="3411215" y="2493854"/>
              <a:ext cx="773113" cy="1566863"/>
              <a:chOff x="10255523" y="59890"/>
              <a:chExt cx="773113" cy="1566863"/>
            </a:xfrm>
          </p:grpSpPr>
          <p:sp>
            <p:nvSpPr>
              <p:cNvPr id="1213" name="Google Shape;1213;p28"/>
              <p:cNvSpPr/>
              <p:nvPr/>
            </p:nvSpPr>
            <p:spPr>
              <a:xfrm>
                <a:off x="10255523" y="59890"/>
                <a:ext cx="773113" cy="156686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10344423" y="158315"/>
                <a:ext cx="596900" cy="1370013"/>
              </a:xfrm>
              <a:custGeom>
                <a:rect b="b" l="l" r="r" t="t"/>
                <a:pathLst>
                  <a:path extrusionOk="0" h="655" w="285">
                    <a:moveTo>
                      <a:pt x="211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42"/>
                      <a:pt x="43" y="76"/>
                      <a:pt x="1" y="76"/>
                    </a:cubicBezTo>
                    <a:cubicBezTo>
                      <a:pt x="1" y="76"/>
                      <a:pt x="0" y="76"/>
                      <a:pt x="0" y="76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577"/>
                      <a:pt x="1" y="577"/>
                      <a:pt x="1" y="577"/>
                    </a:cubicBezTo>
                    <a:cubicBezTo>
                      <a:pt x="43" y="577"/>
                      <a:pt x="76" y="611"/>
                      <a:pt x="76" y="653"/>
                    </a:cubicBezTo>
                    <a:cubicBezTo>
                      <a:pt x="76" y="654"/>
                      <a:pt x="76" y="654"/>
                      <a:pt x="76" y="655"/>
                    </a:cubicBezTo>
                    <a:cubicBezTo>
                      <a:pt x="211" y="655"/>
                      <a:pt x="211" y="655"/>
                      <a:pt x="211" y="655"/>
                    </a:cubicBezTo>
                    <a:cubicBezTo>
                      <a:pt x="211" y="654"/>
                      <a:pt x="211" y="654"/>
                      <a:pt x="211" y="653"/>
                    </a:cubicBezTo>
                    <a:cubicBezTo>
                      <a:pt x="211" y="612"/>
                      <a:pt x="244" y="578"/>
                      <a:pt x="285" y="577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44" y="75"/>
                      <a:pt x="211" y="42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10534923" y="1174315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10534923" y="293253"/>
                <a:ext cx="215900" cy="217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10422211" y="621865"/>
                <a:ext cx="441325" cy="441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10526986" y="680603"/>
                <a:ext cx="265113" cy="323850"/>
              </a:xfrm>
              <a:custGeom>
                <a:rect b="b" l="l" r="r" t="t"/>
                <a:pathLst>
                  <a:path extrusionOk="0" h="155" w="127">
                    <a:moveTo>
                      <a:pt x="62" y="23"/>
                    </a:moveTo>
                    <a:cubicBezTo>
                      <a:pt x="125" y="37"/>
                      <a:pt x="125" y="37"/>
                      <a:pt x="125" y="37"/>
                    </a:cubicBezTo>
                    <a:cubicBezTo>
                      <a:pt x="126" y="37"/>
                      <a:pt x="126" y="38"/>
                      <a:pt x="126" y="38"/>
                    </a:cubicBezTo>
                    <a:cubicBezTo>
                      <a:pt x="126" y="38"/>
                      <a:pt x="127" y="39"/>
                      <a:pt x="127" y="40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7" y="55"/>
                      <a:pt x="126" y="56"/>
                      <a:pt x="126" y="56"/>
                    </a:cubicBezTo>
                    <a:cubicBezTo>
                      <a:pt x="126" y="56"/>
                      <a:pt x="126" y="56"/>
                      <a:pt x="125" y="57"/>
                    </a:cubicBezTo>
                    <a:cubicBezTo>
                      <a:pt x="62" y="71"/>
                      <a:pt x="62" y="71"/>
                      <a:pt x="62" y="71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125" y="98"/>
                      <a:pt x="125" y="98"/>
                      <a:pt x="125" y="98"/>
                    </a:cubicBezTo>
                    <a:cubicBezTo>
                      <a:pt x="126" y="98"/>
                      <a:pt x="126" y="99"/>
                      <a:pt x="126" y="99"/>
                    </a:cubicBezTo>
                    <a:cubicBezTo>
                      <a:pt x="126" y="99"/>
                      <a:pt x="127" y="100"/>
                      <a:pt x="127" y="101"/>
                    </a:cubicBezTo>
                    <a:cubicBezTo>
                      <a:pt x="127" y="115"/>
                      <a:pt x="127" y="115"/>
                      <a:pt x="127" y="115"/>
                    </a:cubicBezTo>
                    <a:cubicBezTo>
                      <a:pt x="127" y="116"/>
                      <a:pt x="126" y="117"/>
                      <a:pt x="126" y="117"/>
                    </a:cubicBezTo>
                    <a:cubicBezTo>
                      <a:pt x="126" y="117"/>
                      <a:pt x="126" y="117"/>
                      <a:pt x="125" y="118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3"/>
                      <a:pt x="62" y="154"/>
                      <a:pt x="61" y="154"/>
                    </a:cubicBezTo>
                    <a:cubicBezTo>
                      <a:pt x="61" y="155"/>
                      <a:pt x="61" y="155"/>
                      <a:pt x="60" y="155"/>
                    </a:cubicBezTo>
                    <a:cubicBezTo>
                      <a:pt x="48" y="155"/>
                      <a:pt x="48" y="155"/>
                      <a:pt x="48" y="155"/>
                    </a:cubicBezTo>
                    <a:cubicBezTo>
                      <a:pt x="47" y="155"/>
                      <a:pt x="47" y="155"/>
                      <a:pt x="46" y="154"/>
                    </a:cubicBezTo>
                    <a:cubicBezTo>
                      <a:pt x="46" y="154"/>
                      <a:pt x="46" y="153"/>
                      <a:pt x="46" y="152"/>
                    </a:cubicBezTo>
                    <a:cubicBezTo>
                      <a:pt x="46" y="135"/>
                      <a:pt x="46" y="135"/>
                      <a:pt x="46" y="13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1" y="145"/>
                      <a:pt x="0" y="145"/>
                    </a:cubicBezTo>
                    <a:cubicBezTo>
                      <a:pt x="0" y="145"/>
                      <a:pt x="0" y="144"/>
                      <a:pt x="0" y="142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7"/>
                    </a:cubicBezTo>
                    <a:cubicBezTo>
                      <a:pt x="0" y="127"/>
                      <a:pt x="1" y="127"/>
                      <a:pt x="2" y="127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0" y="87"/>
                      <a:pt x="0" y="86"/>
                    </a:cubicBezTo>
                    <a:cubicBezTo>
                      <a:pt x="0" y="86"/>
                      <a:pt x="0" y="86"/>
                      <a:pt x="0" y="85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8"/>
                      <a:pt x="1" y="68"/>
                      <a:pt x="2" y="6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8"/>
                      <a:pt x="0" y="27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6" y="0"/>
                      <a:pt x="4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1" y="0"/>
                      <a:pt x="61" y="0"/>
                      <a:pt x="61" y="1"/>
                    </a:cubicBezTo>
                    <a:cubicBezTo>
                      <a:pt x="62" y="1"/>
                      <a:pt x="62" y="2"/>
                      <a:pt x="62" y="3"/>
                    </a:cubicBezTo>
                    <a:lnTo>
                      <a:pt x="62" y="23"/>
                    </a:lnTo>
                    <a:close/>
                    <a:moveTo>
                      <a:pt x="89" y="107"/>
                    </a:moveTo>
                    <a:cubicBezTo>
                      <a:pt x="62" y="101"/>
                      <a:pt x="62" y="101"/>
                      <a:pt x="62" y="101"/>
                    </a:cubicBezTo>
                    <a:cubicBezTo>
                      <a:pt x="62" y="113"/>
                      <a:pt x="62" y="113"/>
                      <a:pt x="62" y="113"/>
                    </a:cubicBezTo>
                    <a:lnTo>
                      <a:pt x="89" y="107"/>
                    </a:lnTo>
                    <a:close/>
                    <a:moveTo>
                      <a:pt x="46" y="80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34" y="77"/>
                      <a:pt x="34" y="77"/>
                      <a:pt x="34" y="77"/>
                    </a:cubicBezTo>
                    <a:lnTo>
                      <a:pt x="46" y="80"/>
                    </a:lnTo>
                    <a:close/>
                    <a:moveTo>
                      <a:pt x="89" y="47"/>
                    </a:move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4"/>
                      <a:pt x="62" y="54"/>
                      <a:pt x="62" y="54"/>
                    </a:cubicBezTo>
                    <a:lnTo>
                      <a:pt x="89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28"/>
            <p:cNvGrpSpPr/>
            <p:nvPr/>
          </p:nvGrpSpPr>
          <p:grpSpPr>
            <a:xfrm>
              <a:off x="4050977" y="1650892"/>
              <a:ext cx="404813" cy="268288"/>
              <a:chOff x="10895285" y="-783072"/>
              <a:chExt cx="404813" cy="268288"/>
            </a:xfrm>
          </p:grpSpPr>
          <p:sp>
            <p:nvSpPr>
              <p:cNvPr id="1220" name="Google Shape;1220;p28"/>
              <p:cNvSpPr/>
              <p:nvPr/>
            </p:nvSpPr>
            <p:spPr>
              <a:xfrm>
                <a:off x="10895285" y="-783072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10944498" y="-705285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10990535" y="-632260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11030223" y="-570347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8"/>
            <p:cNvGrpSpPr/>
            <p:nvPr/>
          </p:nvGrpSpPr>
          <p:grpSpPr>
            <a:xfrm>
              <a:off x="3255640" y="2119204"/>
              <a:ext cx="404813" cy="268288"/>
              <a:chOff x="10099948" y="-314760"/>
              <a:chExt cx="404813" cy="268288"/>
            </a:xfrm>
          </p:grpSpPr>
          <p:sp>
            <p:nvSpPr>
              <p:cNvPr id="1225" name="Google Shape;1225;p28"/>
              <p:cNvSpPr/>
              <p:nvPr/>
            </p:nvSpPr>
            <p:spPr>
              <a:xfrm>
                <a:off x="10099948" y="-314760"/>
                <a:ext cx="404813" cy="130175"/>
              </a:xfrm>
              <a:custGeom>
                <a:rect b="b" l="l" r="r" t="t"/>
                <a:pathLst>
                  <a:path extrusionOk="0" h="62" w="194">
                    <a:moveTo>
                      <a:pt x="194" y="53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37" y="14"/>
                      <a:pt x="57" y="14"/>
                      <a:pt x="9" y="6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53" y="0"/>
                      <a:pt x="141" y="0"/>
                      <a:pt x="194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10149160" y="-236972"/>
                <a:ext cx="306388" cy="104775"/>
              </a:xfrm>
              <a:custGeom>
                <a:rect b="b" l="l" r="r" t="t"/>
                <a:pathLst>
                  <a:path extrusionOk="0" h="50" w="146">
                    <a:moveTo>
                      <a:pt x="146" y="41"/>
                    </a:moveTo>
                    <a:cubicBezTo>
                      <a:pt x="137" y="50"/>
                      <a:pt x="137" y="50"/>
                      <a:pt x="137" y="50"/>
                    </a:cubicBezTo>
                    <a:cubicBezTo>
                      <a:pt x="102" y="14"/>
                      <a:pt x="44" y="14"/>
                      <a:pt x="9" y="5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40" y="0"/>
                      <a:pt x="106" y="0"/>
                      <a:pt x="146" y="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195198" y="-163947"/>
                <a:ext cx="214313" cy="77788"/>
              </a:xfrm>
              <a:custGeom>
                <a:rect b="b" l="l" r="r" t="t"/>
                <a:pathLst>
                  <a:path extrusionOk="0" h="37" w="102">
                    <a:moveTo>
                      <a:pt x="102" y="28"/>
                    </a:moveTo>
                    <a:cubicBezTo>
                      <a:pt x="92" y="37"/>
                      <a:pt x="92" y="37"/>
                      <a:pt x="92" y="37"/>
                    </a:cubicBezTo>
                    <a:cubicBezTo>
                      <a:pt x="70" y="14"/>
                      <a:pt x="32" y="14"/>
                      <a:pt x="10" y="3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8" y="0"/>
                      <a:pt x="74" y="0"/>
                      <a:pt x="102" y="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10234885" y="-102035"/>
                <a:ext cx="134938" cy="55563"/>
              </a:xfrm>
              <a:custGeom>
                <a:rect b="b" l="l" r="r" t="t"/>
                <a:pathLst>
                  <a:path extrusionOk="0" h="26" w="64">
                    <a:moveTo>
                      <a:pt x="64" y="17"/>
                    </a:moveTo>
                    <a:cubicBezTo>
                      <a:pt x="54" y="26"/>
                      <a:pt x="54" y="26"/>
                      <a:pt x="54" y="26"/>
                    </a:cubicBezTo>
                    <a:cubicBezTo>
                      <a:pt x="42" y="14"/>
                      <a:pt x="22" y="14"/>
                      <a:pt x="9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8" y="0"/>
                      <a:pt x="46" y="0"/>
                      <a:pt x="64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29" name="Google Shape;1229;p28"/>
          <p:cNvSpPr/>
          <p:nvPr/>
        </p:nvSpPr>
        <p:spPr>
          <a:xfrm>
            <a:off x="6876556" y="1701535"/>
            <a:ext cx="3893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0" name="Google Shape;1230;p28"/>
          <p:cNvCxnSpPr/>
          <p:nvPr/>
        </p:nvCxnSpPr>
        <p:spPr>
          <a:xfrm>
            <a:off x="6207601" y="2161450"/>
            <a:ext cx="548329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1" name="Google Shape;1231;p28"/>
          <p:cNvCxnSpPr/>
          <p:nvPr/>
        </p:nvCxnSpPr>
        <p:spPr>
          <a:xfrm>
            <a:off x="6207601" y="1612701"/>
            <a:ext cx="548329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32" name="Google Shape;1232;p28"/>
          <p:cNvGrpSpPr/>
          <p:nvPr/>
        </p:nvGrpSpPr>
        <p:grpSpPr>
          <a:xfrm>
            <a:off x="7094702" y="3864397"/>
            <a:ext cx="3820144" cy="461624"/>
            <a:chOff x="-2442002" y="1596777"/>
            <a:chExt cx="4457365" cy="538626"/>
          </a:xfrm>
        </p:grpSpPr>
        <p:pic>
          <p:nvPicPr>
            <p:cNvPr id="1233" name="Google Shape;123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4" name="Google Shape;1234;p28"/>
            <p:cNvSpPr txBox="1"/>
            <p:nvPr/>
          </p:nvSpPr>
          <p:spPr>
            <a:xfrm>
              <a:off x="-1431191" y="1596777"/>
              <a:ext cx="3446554" cy="538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1"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 데이터분석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29"/>
          <p:cNvSpPr/>
          <p:nvPr/>
        </p:nvSpPr>
        <p:spPr>
          <a:xfrm>
            <a:off x="521940" y="787977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42" name="Google Shape;1242;p29"/>
          <p:cNvSpPr/>
          <p:nvPr/>
        </p:nvSpPr>
        <p:spPr>
          <a:xfrm>
            <a:off x="488556" y="741972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29"/>
          <p:cNvSpPr txBox="1"/>
          <p:nvPr/>
        </p:nvSpPr>
        <p:spPr>
          <a:xfrm>
            <a:off x="639500" y="1638413"/>
            <a:ext cx="21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</a:rPr>
              <a:t>기대효과</a:t>
            </a:r>
            <a:endParaRPr b="1" sz="3600">
              <a:solidFill>
                <a:schemeClr val="lt1"/>
              </a:solidFill>
            </a:endParaRPr>
          </a:p>
        </p:txBody>
      </p:sp>
      <p:cxnSp>
        <p:nvCxnSpPr>
          <p:cNvPr id="1244" name="Google Shape;1244;p29"/>
          <p:cNvCxnSpPr/>
          <p:nvPr/>
        </p:nvCxnSpPr>
        <p:spPr>
          <a:xfrm>
            <a:off x="488556" y="638175"/>
            <a:ext cx="212750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5" name="Google Shape;1245;p29"/>
          <p:cNvCxnSpPr/>
          <p:nvPr/>
        </p:nvCxnSpPr>
        <p:spPr>
          <a:xfrm>
            <a:off x="488556" y="1495863"/>
            <a:ext cx="212750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6" name="Google Shape;1246;p29"/>
          <p:cNvSpPr/>
          <p:nvPr/>
        </p:nvSpPr>
        <p:spPr>
          <a:xfrm>
            <a:off x="3209925" y="742950"/>
            <a:ext cx="70104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전략 실행의 실효성 확보</a:t>
            </a:r>
            <a:endParaRPr/>
          </a:p>
          <a:p>
            <a:pPr indent="0" lvl="1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반복 사용 가능 → 지속적 혜택 / 전략 실행 유도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전략별 비교 화면 / 실제 시나리오 기반 추천 흐름 예시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7" name="Google Shape;1247;p29"/>
          <p:cNvGraphicFramePr/>
          <p:nvPr/>
        </p:nvGraphicFramePr>
        <p:xfrm>
          <a:off x="721965" y="29197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{D44B4B85-2D81-440C-96AC-B81AE371D419}</a:tableStyleId>
              </a:tblPr>
              <a:tblGrid>
                <a:gridCol w="3505200"/>
                <a:gridCol w="3505200"/>
                <a:gridCol w="3505200"/>
              </a:tblGrid>
              <a:tr h="44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 요약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인사이트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「2030 세금 몰라 손해…연말정산 환급 안 받은 청년 많아」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복잡한 제도 때문에 신고 포기 또는 기계적으로만 하는 경우 많음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 설계 + 환급 시뮬레이션은 큰 효용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「노란우산공제 가입률 낮은 청년사업자, 이유는 ‘정보 부족’」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 500만원 소득공제되는데도 가입률 낮음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절세 전략과 연결된 상품 제시 필요성 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「삼쩜삼, 300만 명 넘는 가입자…세무 지식 없는 프리랜서 집중」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단순 환급 처리에만 집중 → 전략적 공제는 아직 미흡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FitTax는 전략 중심으로 차별화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8" name="Google Shape;1248;p29"/>
          <p:cNvSpPr/>
          <p:nvPr/>
        </p:nvSpPr>
        <p:spPr>
          <a:xfrm>
            <a:off x="521940" y="2638425"/>
            <a:ext cx="11165235" cy="3657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9" name="Google Shape;1249;p29"/>
          <p:cNvGrpSpPr/>
          <p:nvPr/>
        </p:nvGrpSpPr>
        <p:grpSpPr>
          <a:xfrm>
            <a:off x="9151044" y="569653"/>
            <a:ext cx="2800675" cy="606225"/>
            <a:chOff x="-2442002" y="1596777"/>
            <a:chExt cx="2128011" cy="460622"/>
          </a:xfrm>
        </p:grpSpPr>
        <p:pic>
          <p:nvPicPr>
            <p:cNvPr id="1250" name="Google Shape;125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1" name="Google Shape;1251;p29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AF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0"/>
          <p:cNvSpPr/>
          <p:nvPr/>
        </p:nvSpPr>
        <p:spPr>
          <a:xfrm>
            <a:off x="521940" y="787977"/>
            <a:ext cx="19672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40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59" name="Google Shape;1259;p30"/>
          <p:cNvSpPr/>
          <p:nvPr/>
        </p:nvSpPr>
        <p:spPr>
          <a:xfrm>
            <a:off x="488556" y="741972"/>
            <a:ext cx="212750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절세금융상품 시뮬레이션 플랫폼</a:t>
            </a:r>
            <a:endParaRPr b="1" sz="1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0"/>
          <p:cNvSpPr txBox="1"/>
          <p:nvPr/>
        </p:nvSpPr>
        <p:spPr>
          <a:xfrm>
            <a:off x="721965" y="1608543"/>
            <a:ext cx="14927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시연예시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61;p30"/>
          <p:cNvCxnSpPr/>
          <p:nvPr/>
        </p:nvCxnSpPr>
        <p:spPr>
          <a:xfrm>
            <a:off x="488556" y="638175"/>
            <a:ext cx="212750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2" name="Google Shape;1262;p30"/>
          <p:cNvCxnSpPr/>
          <p:nvPr/>
        </p:nvCxnSpPr>
        <p:spPr>
          <a:xfrm>
            <a:off x="488556" y="1495863"/>
            <a:ext cx="2127505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3" name="Google Shape;1263;p30"/>
          <p:cNvSpPr/>
          <p:nvPr/>
        </p:nvSpPr>
        <p:spPr>
          <a:xfrm>
            <a:off x="2838450" y="983350"/>
            <a:ext cx="6096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페르소나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프리랜서 + 인세 소득자 → 절세 전략 적용 → 추천 상품 + 예상환급액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30"/>
          <p:cNvSpPr/>
          <p:nvPr/>
        </p:nvSpPr>
        <p:spPr>
          <a:xfrm>
            <a:off x="3238499" y="557306"/>
            <a:ext cx="7934325" cy="369332"/>
          </a:xfrm>
          <a:prstGeom prst="rect">
            <a:avLst/>
          </a:prstGeom>
          <a:solidFill>
            <a:srgbClr val="C7ED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시뮬레이션 흐름 동영상 or 캡처 + 자막 설명 구조로 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p30"/>
          <p:cNvSpPr txBox="1"/>
          <p:nvPr/>
        </p:nvSpPr>
        <p:spPr>
          <a:xfrm>
            <a:off x="3238499" y="2131763"/>
            <a:ext cx="59864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👩‍💻 페르소나 1: 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프리랜서 디자이너 김보라 (29세)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직업/소득: </a:t>
            </a:r>
            <a:r>
              <a:rPr b="1" lang="ko-KR" sz="1400">
                <a:solidFill>
                  <a:srgbClr val="4C1130"/>
                </a:solidFill>
              </a:rPr>
              <a:t>프리랜서 그래픽 디자이너</a:t>
            </a:r>
            <a:r>
              <a:rPr b="1" lang="ko-KR" sz="1400">
                <a:solidFill>
                  <a:schemeClr val="lt1"/>
                </a:solidFill>
              </a:rPr>
              <a:t>, </a:t>
            </a:r>
            <a:r>
              <a:rPr b="1" lang="ko-KR" sz="1400">
                <a:solidFill>
                  <a:srgbClr val="4C1130"/>
                </a:solidFill>
              </a:rPr>
              <a:t>연소득 약 3,800만 원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세무 상황: 원천징수 3.3%로 세금 선납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절세 지식: “삼쩜삼으로 환급은 받아봤지만, 전략적으로 절세한 적은 없음”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자금 상황: </a:t>
            </a:r>
            <a:r>
              <a:rPr b="1" lang="ko-KR">
                <a:solidFill>
                  <a:srgbClr val="4C1130"/>
                </a:solidFill>
              </a:rPr>
              <a:t>월</a:t>
            </a:r>
            <a:r>
              <a:rPr b="1" lang="ko-KR" sz="1400">
                <a:solidFill>
                  <a:srgbClr val="4C1130"/>
                </a:solidFill>
              </a:rPr>
              <a:t> </a:t>
            </a:r>
            <a:r>
              <a:rPr b="1" lang="ko-KR">
                <a:solidFill>
                  <a:srgbClr val="4C1130"/>
                </a:solidFill>
              </a:rPr>
              <a:t>1</a:t>
            </a:r>
            <a:r>
              <a:rPr b="1" lang="ko-KR" sz="1400">
                <a:solidFill>
                  <a:srgbClr val="4C1130"/>
                </a:solidFill>
              </a:rPr>
              <a:t>00만 원 정도 여유 있음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1130"/>
              </a:buClr>
              <a:buSzPts val="1400"/>
              <a:buFont typeface="Noto Sans Symbols"/>
              <a:buChar char="▪"/>
            </a:pPr>
            <a:r>
              <a:rPr b="1" lang="ko-KR" sz="1400">
                <a:solidFill>
                  <a:srgbClr val="4C1130"/>
                </a:solidFill>
              </a:rPr>
              <a:t>공제 상품 가입 여부: </a:t>
            </a:r>
            <a:r>
              <a:rPr b="1" lang="ko-KR">
                <a:solidFill>
                  <a:srgbClr val="4C1130"/>
                </a:solidFill>
              </a:rPr>
              <a:t>노란우산공제 월 5만, IRP 월 25만, 연금저축 15만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💡 FitTax 절세 전략 제안</a:t>
            </a:r>
            <a:endParaRPr/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1130"/>
              </a:buClr>
              <a:buSzPts val="1400"/>
              <a:buFont typeface="Noto Sans Symbols"/>
              <a:buChar char="▪"/>
            </a:pPr>
            <a:r>
              <a:rPr b="1" lang="ko-KR" sz="1400">
                <a:solidFill>
                  <a:srgbClr val="4C1130"/>
                </a:solidFill>
              </a:rPr>
              <a:t>전략 유형: 절세 극대화 전략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1130"/>
              </a:buClr>
              <a:buSzPts val="1400"/>
              <a:buFont typeface="Noto Sans Symbols"/>
              <a:buChar char="▪"/>
            </a:pPr>
            <a:r>
              <a:rPr b="1" lang="ko-KR" sz="1400">
                <a:solidFill>
                  <a:srgbClr val="4C1130"/>
                </a:solidFill>
              </a:rPr>
              <a:t>상품 구성:</a:t>
            </a:r>
            <a:r>
              <a:rPr b="1" lang="ko-KR">
                <a:solidFill>
                  <a:srgbClr val="4C1130"/>
                </a:solidFill>
              </a:rPr>
              <a:t> 노란우산공제 월20만, IRP 월 40만,</a:t>
            </a:r>
            <a:r>
              <a:rPr b="1" lang="ko-KR" sz="1400">
                <a:solidFill>
                  <a:srgbClr val="4C1130"/>
                </a:solidFill>
              </a:rPr>
              <a:t> 연금저축 </a:t>
            </a:r>
            <a:r>
              <a:rPr b="1" lang="ko-KR">
                <a:solidFill>
                  <a:srgbClr val="4C1130"/>
                </a:solidFill>
              </a:rPr>
              <a:t>40만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1130"/>
              </a:buClr>
              <a:buSzPts val="1400"/>
              <a:buFont typeface="Noto Sans Symbols"/>
              <a:buChar char="▪"/>
            </a:pPr>
            <a:r>
              <a:rPr b="1" lang="ko-KR">
                <a:solidFill>
                  <a:srgbClr val="4C1130"/>
                </a:solidFill>
              </a:rPr>
              <a:t>향후 5년 절세 예상 총액</a:t>
            </a:r>
            <a:r>
              <a:rPr b="1" lang="ko-KR" sz="1400">
                <a:solidFill>
                  <a:srgbClr val="4C1130"/>
                </a:solidFill>
              </a:rPr>
              <a:t>: 약 </a:t>
            </a:r>
            <a:r>
              <a:rPr b="1" lang="ko-KR">
                <a:solidFill>
                  <a:srgbClr val="4C1130"/>
                </a:solidFill>
              </a:rPr>
              <a:t>35</a:t>
            </a:r>
            <a:r>
              <a:rPr b="1" lang="ko-KR" sz="1400">
                <a:solidFill>
                  <a:srgbClr val="4C1130"/>
                </a:solidFill>
              </a:rPr>
              <a:t>만 원</a:t>
            </a:r>
            <a:endParaRPr b="1">
              <a:solidFill>
                <a:srgbClr val="4C1130"/>
              </a:solidFill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기대 효과: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공제상품 첫 가입으로 재정습관 형성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전략 추천 + 가입까지 원스톱으로 경험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매년 반복 사용 가능</a:t>
            </a:r>
            <a:endParaRPr/>
          </a:p>
          <a:p>
            <a:pPr indent="-95250" lvl="0" marL="1714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6" name="Google Shape;1266;p30"/>
          <p:cNvGrpSpPr/>
          <p:nvPr/>
        </p:nvGrpSpPr>
        <p:grpSpPr>
          <a:xfrm>
            <a:off x="8935494" y="6046228"/>
            <a:ext cx="2800675" cy="606225"/>
            <a:chOff x="-2442002" y="1596777"/>
            <a:chExt cx="2128011" cy="460622"/>
          </a:xfrm>
        </p:grpSpPr>
        <p:pic>
          <p:nvPicPr>
            <p:cNvPr id="1267" name="Google Shape;126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442002" y="1612376"/>
              <a:ext cx="1049582" cy="4450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8" name="Google Shape;1268;p30"/>
            <p:cNvSpPr txBox="1"/>
            <p:nvPr/>
          </p:nvSpPr>
          <p:spPr>
            <a:xfrm>
              <a:off x="-1431191" y="1596777"/>
              <a:ext cx="1117200" cy="4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AI활용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b1ee8df58_1_221"/>
          <p:cNvSpPr/>
          <p:nvPr/>
        </p:nvSpPr>
        <p:spPr>
          <a:xfrm>
            <a:off x="-1" y="0"/>
            <a:ext cx="5020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34b1ee8df58_1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20233" cy="181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4b1ee8df58_1_221"/>
          <p:cNvSpPr/>
          <p:nvPr/>
        </p:nvSpPr>
        <p:spPr>
          <a:xfrm>
            <a:off x="128275" y="2161425"/>
            <a:ext cx="46383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</a:rPr>
              <a:t>WHY 절세금융상품 세액공제상품 비과세 상품 ?</a:t>
            </a:r>
            <a:endParaRPr sz="16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</a:rPr>
              <a:t>수동적인 환급 구조 대신 능동적 절세 전략  </a:t>
            </a:r>
            <a:endParaRPr sz="16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</a:rPr>
              <a:t>WHY </a:t>
            </a: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청년, 프리랜서, 초기 창업자들 ?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프리랜서와 자영업자 수가 급증, 세무사 비용 높음.</a:t>
            </a:r>
            <a:endParaRPr>
              <a:solidFill>
                <a:schemeClr val="lt1"/>
              </a:solidFill>
            </a:endParaRPr>
          </a:p>
          <a:p>
            <a:pPr indent="76200" lvl="0" marL="838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절세에 대한 정보 접근이 매우 제한적 </a:t>
            </a:r>
            <a:endParaRPr>
              <a:solidFill>
                <a:schemeClr val="lt1"/>
              </a:solidFill>
            </a:endParaRPr>
          </a:p>
          <a:p>
            <a:pPr indent="0" lvl="0" marL="838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lt1"/>
                </a:solidFill>
              </a:rPr>
              <a:t>기존 플랫폼은 단순한 신고 대행의 한계</a:t>
            </a:r>
            <a:endParaRPr>
              <a:solidFill>
                <a:schemeClr val="lt1"/>
              </a:solidFill>
            </a:endParaRPr>
          </a:p>
          <a:p>
            <a:pPr indent="0" lvl="1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21" name="Google Shape;321;g34b1ee8df58_1_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447" y="2036390"/>
            <a:ext cx="3358988" cy="441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4b1ee8df58_1_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7860" y="2133128"/>
            <a:ext cx="3385882" cy="381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4b1ee8df58_1_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7035" y="830820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4b1ee8df58_1_221"/>
          <p:cNvSpPr txBox="1"/>
          <p:nvPr/>
        </p:nvSpPr>
        <p:spPr>
          <a:xfrm>
            <a:off x="10775020" y="827009"/>
            <a:ext cx="10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4b1ee8df58_1_221"/>
          <p:cNvSpPr/>
          <p:nvPr/>
        </p:nvSpPr>
        <p:spPr>
          <a:xfrm>
            <a:off x="1006165" y="5277520"/>
            <a:ext cx="286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sz="5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26" name="Google Shape;326;g34b1ee8df58_1_221"/>
          <p:cNvSpPr/>
          <p:nvPr/>
        </p:nvSpPr>
        <p:spPr>
          <a:xfrm>
            <a:off x="5166447" y="697179"/>
            <a:ext cx="4856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43C64"/>
                </a:solidFill>
                <a:latin typeface="Arial"/>
                <a:ea typeface="Arial"/>
                <a:cs typeface="Arial"/>
                <a:sym typeface="Arial"/>
              </a:rPr>
              <a:t>개인의 소득 형태가 다양해지고 복잡해짐에 따라,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43C64"/>
                </a:solidFill>
                <a:latin typeface="Arial"/>
                <a:ea typeface="Arial"/>
                <a:cs typeface="Arial"/>
                <a:sym typeface="Arial"/>
              </a:rPr>
              <a:t> 개인 맞춤형 세무 관리 서비스에 대한 수요 증가</a:t>
            </a:r>
            <a:endParaRPr sz="2400">
              <a:solidFill>
                <a:srgbClr val="143C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g34b1ee8df58_1_221"/>
          <p:cNvCxnSpPr/>
          <p:nvPr/>
        </p:nvCxnSpPr>
        <p:spPr>
          <a:xfrm>
            <a:off x="5029198" y="62753"/>
            <a:ext cx="0" cy="6795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28" name="Google Shape;328;g34b1ee8df58_1_221"/>
          <p:cNvGrpSpPr/>
          <p:nvPr/>
        </p:nvGrpSpPr>
        <p:grpSpPr>
          <a:xfrm>
            <a:off x="1129311" y="5005044"/>
            <a:ext cx="2835466" cy="408455"/>
            <a:chOff x="6207601" y="1779438"/>
            <a:chExt cx="5483400" cy="408455"/>
          </a:xfrm>
        </p:grpSpPr>
        <p:sp>
          <p:nvSpPr>
            <p:cNvPr id="329" name="Google Shape;329;g34b1ee8df58_1_221"/>
            <p:cNvSpPr/>
            <p:nvPr/>
          </p:nvSpPr>
          <p:spPr>
            <a:xfrm>
              <a:off x="6903547" y="1787693"/>
              <a:ext cx="389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절세금융상품 시뮬레이션 플랫폼</a:t>
              </a:r>
              <a:endParaRPr b="1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0" name="Google Shape;330;g34b1ee8df58_1_221"/>
            <p:cNvCxnSpPr/>
            <p:nvPr/>
          </p:nvCxnSpPr>
          <p:spPr>
            <a:xfrm>
              <a:off x="6207601" y="2051914"/>
              <a:ext cx="54834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g34b1ee8df58_1_221"/>
            <p:cNvCxnSpPr/>
            <p:nvPr/>
          </p:nvCxnSpPr>
          <p:spPr>
            <a:xfrm>
              <a:off x="6207601" y="1779438"/>
              <a:ext cx="548340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"/>
          <p:cNvCxnSpPr/>
          <p:nvPr/>
        </p:nvCxnSpPr>
        <p:spPr>
          <a:xfrm>
            <a:off x="407670" y="791308"/>
            <a:ext cx="11312476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p4"/>
          <p:cNvSpPr txBox="1"/>
          <p:nvPr/>
        </p:nvSpPr>
        <p:spPr>
          <a:xfrm>
            <a:off x="483577" y="319679"/>
            <a:ext cx="99462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14A9A"/>
                </a:solidFill>
              </a:rPr>
              <a:t>1-1 </a:t>
            </a:r>
            <a:r>
              <a:rPr b="1" lang="ko-KR" sz="2400">
                <a:solidFill>
                  <a:srgbClr val="214A9A"/>
                </a:solidFill>
              </a:rPr>
              <a:t>기획배경 (트렌드) </a:t>
            </a:r>
            <a:r>
              <a:rPr b="1" lang="ko-KR" sz="2400">
                <a:solidFill>
                  <a:srgbClr val="214A9A"/>
                </a:solidFill>
              </a:rPr>
              <a:t> – 개인맞춤형 세무 관리 수요 증가</a:t>
            </a:r>
            <a:endParaRPr b="1" sz="2400">
              <a:solidFill>
                <a:srgbClr val="214A9A"/>
              </a:solidFill>
            </a:endParaRPr>
          </a:p>
        </p:txBody>
      </p:sp>
      <p:pic>
        <p:nvPicPr>
          <p:cNvPr id="339" name="Google Shape;3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983" y="312059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"/>
          <p:cNvSpPr/>
          <p:nvPr/>
        </p:nvSpPr>
        <p:spPr>
          <a:xfrm>
            <a:off x="513764" y="769913"/>
            <a:ext cx="2183716" cy="64745"/>
          </a:xfrm>
          <a:prstGeom prst="rect">
            <a:avLst/>
          </a:prstGeom>
          <a:solidFill>
            <a:srgbClr val="5015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4"/>
          <p:cNvSpPr txBox="1"/>
          <p:nvPr/>
        </p:nvSpPr>
        <p:spPr>
          <a:xfrm>
            <a:off x="10535968" y="308248"/>
            <a:ext cx="1027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"/>
          <p:cNvSpPr/>
          <p:nvPr/>
        </p:nvSpPr>
        <p:spPr>
          <a:xfrm>
            <a:off x="513764" y="910145"/>
            <a:ext cx="1120638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</a:rPr>
              <a:t>30세 미만 프리랜서( 비임금 노동자), 4년 만에 43.8% 증가</a:t>
            </a: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:  </a:t>
            </a:r>
            <a:r>
              <a:rPr b="1" lang="ko-KR" sz="1400">
                <a:solidFill>
                  <a:srgbClr val="C7EDFC"/>
                </a:solidFill>
              </a:rPr>
              <a:t>2018년 약 141만 명 ➔ 2022년 203만 명으로</a:t>
            </a:r>
            <a:r>
              <a:rPr lang="ko-KR" sz="1400">
                <a:solidFill>
                  <a:srgbClr val="C7EDF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ko-KR">
                <a:solidFill>
                  <a:srgbClr val="C7EDFC"/>
                </a:solidFill>
              </a:rPr>
              <a:t>2번째로</a:t>
            </a:r>
            <a:r>
              <a:rPr b="1" lang="ko-KR" sz="1400">
                <a:solidFill>
                  <a:srgbClr val="C7EDFC"/>
                </a:solidFill>
              </a:rPr>
              <a:t> 높은 증가율</a:t>
            </a:r>
            <a:endParaRPr b="1"/>
          </a:p>
        </p:txBody>
      </p:sp>
      <p:sp>
        <p:nvSpPr>
          <p:cNvPr id="343" name="Google Shape;343;p4"/>
          <p:cNvSpPr/>
          <p:nvPr/>
        </p:nvSpPr>
        <p:spPr>
          <a:xfrm>
            <a:off x="513764" y="1269916"/>
            <a:ext cx="724339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* 비임금 근로자:  민법상 고용이나 도급 관계에 있지만, 근로기준법상 근로자(자영업자와 가족, 친척들이 포함됨)</a:t>
            </a:r>
            <a:endParaRPr sz="11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2247" y="2100410"/>
            <a:ext cx="8421103" cy="3967154"/>
          </a:xfrm>
          <a:prstGeom prst="rect">
            <a:avLst/>
          </a:prstGeom>
          <a:noFill/>
          <a:ln cap="flat" cmpd="sng" w="9525">
            <a:solidFill>
              <a:srgbClr val="0C351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4"/>
          <p:cNvSpPr/>
          <p:nvPr/>
        </p:nvSpPr>
        <p:spPr>
          <a:xfrm>
            <a:off x="3142246" y="1786806"/>
            <a:ext cx="8421103" cy="261610"/>
          </a:xfrm>
          <a:prstGeom prst="rect">
            <a:avLst/>
          </a:prstGeom>
          <a:solidFill>
            <a:srgbClr val="78206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구글 노트 LLM을 이용하여서 PDF 문서 분석 가능 </a:t>
            </a:r>
            <a:r>
              <a:rPr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추후 자체 플랫폼으로 이러한 PDF 분석 작업을 진행해볼 예정임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"/>
          <p:cNvSpPr/>
          <p:nvPr/>
        </p:nvSpPr>
        <p:spPr>
          <a:xfrm>
            <a:off x="513764" y="1786806"/>
            <a:ext cx="2477086" cy="428075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4"/>
          <p:cNvSpPr txBox="1"/>
          <p:nvPr/>
        </p:nvSpPr>
        <p:spPr>
          <a:xfrm>
            <a:off x="622003" y="2651409"/>
            <a:ext cx="1064715" cy="261610"/>
          </a:xfrm>
          <a:prstGeom prst="rect">
            <a:avLst/>
          </a:prstGeom>
          <a:solidFill>
            <a:srgbClr val="BEF2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15~29세 추세</a:t>
            </a:r>
            <a:endParaRPr/>
          </a:p>
        </p:txBody>
      </p:sp>
      <p:sp>
        <p:nvSpPr>
          <p:cNvPr id="348" name="Google Shape;348;p4"/>
          <p:cNvSpPr txBox="1"/>
          <p:nvPr/>
        </p:nvSpPr>
        <p:spPr>
          <a:xfrm>
            <a:off x="622003" y="3108609"/>
            <a:ext cx="1221809" cy="261610"/>
          </a:xfrm>
          <a:prstGeom prst="rect">
            <a:avLst/>
          </a:prstGeom>
          <a:solidFill>
            <a:srgbClr val="BEF2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타연령대비 추세</a:t>
            </a:r>
            <a:endParaRPr/>
          </a:p>
        </p:txBody>
      </p:sp>
      <p:sp>
        <p:nvSpPr>
          <p:cNvPr id="349" name="Google Shape;349;p4"/>
          <p:cNvSpPr txBox="1"/>
          <p:nvPr/>
        </p:nvSpPr>
        <p:spPr>
          <a:xfrm>
            <a:off x="622004" y="3661059"/>
            <a:ext cx="1883072" cy="769441"/>
          </a:xfrm>
          <a:prstGeom prst="rect">
            <a:avLst/>
          </a:prstGeom>
          <a:solidFill>
            <a:srgbClr val="BEF2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15~29세는 취업을 해야할 시기임에도 비임금 근로자가 다른 연령대와 비슷하게 있는 이유는 무엇일까?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4"/>
          <p:cNvSpPr txBox="1"/>
          <p:nvPr/>
        </p:nvSpPr>
        <p:spPr>
          <a:xfrm>
            <a:off x="622004" y="4721340"/>
            <a:ext cx="2187872" cy="261610"/>
          </a:xfrm>
          <a:prstGeom prst="rect">
            <a:avLst/>
          </a:prstGeom>
          <a:solidFill>
            <a:srgbClr val="BEF2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자료가 그런 근거가 될까?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4"/>
          <p:cNvSpPr txBox="1"/>
          <p:nvPr/>
        </p:nvSpPr>
        <p:spPr>
          <a:xfrm>
            <a:off x="578722" y="1944102"/>
            <a:ext cx="1471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예시프롬프트-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6038851" y="5057775"/>
            <a:ext cx="1718310" cy="342900"/>
          </a:xfrm>
          <a:prstGeom prst="wedgeRectCallout">
            <a:avLst>
              <a:gd fmla="val -20833" name="adj1"/>
              <a:gd fmla="val 151389" name="adj2"/>
            </a:avLst>
          </a:prstGeom>
          <a:solidFill>
            <a:srgbClr val="501549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(2)프롬프트입력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4"/>
          <p:cNvSpPr/>
          <p:nvPr/>
        </p:nvSpPr>
        <p:spPr>
          <a:xfrm>
            <a:off x="9153158" y="3239414"/>
            <a:ext cx="1718310" cy="342900"/>
          </a:xfrm>
          <a:prstGeom prst="wedgeRectCallout">
            <a:avLst>
              <a:gd fmla="val -7530" name="adj1"/>
              <a:gd fmla="val 123611" name="adj2"/>
            </a:avLst>
          </a:prstGeom>
          <a:solidFill>
            <a:srgbClr val="501549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자료정리 가능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4"/>
          <p:cNvSpPr/>
          <p:nvPr/>
        </p:nvSpPr>
        <p:spPr>
          <a:xfrm>
            <a:off x="8943975" y="4171950"/>
            <a:ext cx="2352675" cy="4667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68" y="5139789"/>
            <a:ext cx="2376482" cy="13761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3837" y="1826910"/>
            <a:ext cx="1627455" cy="10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5"/>
          <p:cNvCxnSpPr/>
          <p:nvPr/>
        </p:nvCxnSpPr>
        <p:spPr>
          <a:xfrm>
            <a:off x="407670" y="791308"/>
            <a:ext cx="11312476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p5"/>
          <p:cNvSpPr txBox="1"/>
          <p:nvPr/>
        </p:nvSpPr>
        <p:spPr>
          <a:xfrm>
            <a:off x="483578" y="319679"/>
            <a:ext cx="85827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14A9A"/>
                </a:solidFill>
              </a:rPr>
              <a:t>1-2. 인사이트 도출을 위한 데이터 수집 및 분석 – 네이버 지식인</a:t>
            </a:r>
            <a:endParaRPr b="1" sz="2400">
              <a:solidFill>
                <a:srgbClr val="214A9A"/>
              </a:solidFill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13764" y="769913"/>
            <a:ext cx="2183716" cy="64745"/>
          </a:xfrm>
          <a:prstGeom prst="rect">
            <a:avLst/>
          </a:prstGeom>
          <a:solidFill>
            <a:srgbClr val="5015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5"/>
          <p:cNvSpPr/>
          <p:nvPr/>
        </p:nvSpPr>
        <p:spPr>
          <a:xfrm>
            <a:off x="513764" y="960002"/>
            <a:ext cx="1120638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</a:rPr>
              <a:t>(1) 연도별 키워드 트렌드 분석 보고서- 규식 기반 명사 추출 → TF-IDF 분석 → 네트워크 분석 (중심 키워드 제거 후 연관어 중심 탐색)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983" y="312059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"/>
          <p:cNvSpPr txBox="1"/>
          <p:nvPr/>
        </p:nvSpPr>
        <p:spPr>
          <a:xfrm>
            <a:off x="10535968" y="308248"/>
            <a:ext cx="1027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>
            <a:off x="543717" y="1358274"/>
            <a:ext cx="625684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네이버 지식인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키워드: 청년, 창업, 세무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데이터셋: 2020년(555건), 2021년(393건), 2022년(710건), 2023년(602건), 2024년(632건)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19" y="2202613"/>
            <a:ext cx="3626426" cy="188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717" y="4636001"/>
            <a:ext cx="4859556" cy="1976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"/>
          <p:cNvGrpSpPr/>
          <p:nvPr/>
        </p:nvGrpSpPr>
        <p:grpSpPr>
          <a:xfrm>
            <a:off x="8427027" y="2089755"/>
            <a:ext cx="3136323" cy="2632832"/>
            <a:chOff x="8427027" y="1984889"/>
            <a:chExt cx="3136323" cy="1646413"/>
          </a:xfrm>
        </p:grpSpPr>
        <p:sp>
          <p:nvSpPr>
            <p:cNvPr id="372" name="Google Shape;372;p5"/>
            <p:cNvSpPr/>
            <p:nvPr/>
          </p:nvSpPr>
          <p:spPr>
            <a:xfrm>
              <a:off x="8427027" y="1984889"/>
              <a:ext cx="3136323" cy="4833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연도별 이슈 흐름에 맞춘 절세 가이드 제작 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(가상자산, 자영업, 간소화제도 등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427027" y="2658438"/>
              <a:ext cx="3136323" cy="3423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자동 신고, 간소화 자료, 근로장려금 계산 등 UX 고도화에 주력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8427027" y="3288904"/>
              <a:ext cx="3136323" cy="3423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TF-IDF와 네트워크 중심의 변화 흐름 분석을 활용한 정책 모니터링 가능</a:t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5" name="Google Shape;3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6792" y="4636001"/>
            <a:ext cx="2887558" cy="1757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6477001" y="5103000"/>
            <a:ext cx="1657349" cy="1384995"/>
          </a:xfrm>
          <a:prstGeom prst="rect">
            <a:avLst/>
          </a:prstGeom>
          <a:solidFill>
            <a:srgbClr val="C7EDF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연도가 지날수록 이슈가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집중화</a:t>
            </a: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"되고 있음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키워드 수는 줄지만 영향력 있는 단어가 선명해짐</a:t>
            </a:r>
            <a:endParaRPr/>
          </a:p>
        </p:txBody>
      </p:sp>
      <p:pic>
        <p:nvPicPr>
          <p:cNvPr id="377" name="Google Shape;3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445" y="2062987"/>
            <a:ext cx="3577758" cy="208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6"/>
          <p:cNvCxnSpPr/>
          <p:nvPr/>
        </p:nvCxnSpPr>
        <p:spPr>
          <a:xfrm>
            <a:off x="407670" y="791308"/>
            <a:ext cx="11312476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6"/>
          <p:cNvSpPr txBox="1"/>
          <p:nvPr/>
        </p:nvSpPr>
        <p:spPr>
          <a:xfrm>
            <a:off x="483578" y="319679"/>
            <a:ext cx="85827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214A9A"/>
                </a:solidFill>
              </a:rPr>
              <a:t>1-3. 인사이트 도출을 위한 데이터 수집 및 분석 – 네이버 지식인</a:t>
            </a:r>
            <a:endParaRPr b="1" sz="2400">
              <a:solidFill>
                <a:srgbClr val="214A9A"/>
              </a:solidFill>
            </a:endParaRPr>
          </a:p>
        </p:txBody>
      </p:sp>
      <p:sp>
        <p:nvSpPr>
          <p:cNvPr id="385" name="Google Shape;385;p6"/>
          <p:cNvSpPr/>
          <p:nvPr/>
        </p:nvSpPr>
        <p:spPr>
          <a:xfrm>
            <a:off x="513764" y="769913"/>
            <a:ext cx="2183716" cy="64745"/>
          </a:xfrm>
          <a:prstGeom prst="rect">
            <a:avLst/>
          </a:prstGeom>
          <a:solidFill>
            <a:srgbClr val="5015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6"/>
          <p:cNvSpPr/>
          <p:nvPr/>
        </p:nvSpPr>
        <p:spPr>
          <a:xfrm>
            <a:off x="513775" y="960000"/>
            <a:ext cx="11487600" cy="307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</a:rPr>
              <a:t>(1) 세무 분야의 주요 앱 리뷰를 정제·분석하여 창업자들이 느끼는 불편 요소와 요구 기능을 정량적으로 파악하고, 서비스 개선에 적용 가능한 인사이트</a:t>
            </a:r>
            <a:r>
              <a:rPr b="1" lang="ko-KR">
                <a:solidFill>
                  <a:schemeClr val="lt1"/>
                </a:solidFill>
              </a:rPr>
              <a:t> </a:t>
            </a:r>
            <a:r>
              <a:rPr b="1" lang="ko-KR" sz="1400">
                <a:solidFill>
                  <a:schemeClr val="lt1"/>
                </a:solidFill>
              </a:rPr>
              <a:t>도출</a:t>
            </a:r>
            <a:endParaRPr b="1"/>
          </a:p>
        </p:txBody>
      </p:sp>
      <p:pic>
        <p:nvPicPr>
          <p:cNvPr id="387" name="Google Shape;3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983" y="312059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"/>
          <p:cNvSpPr txBox="1"/>
          <p:nvPr/>
        </p:nvSpPr>
        <p:spPr>
          <a:xfrm>
            <a:off x="10535968" y="308248"/>
            <a:ext cx="1027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A3041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0A3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"/>
          <p:cNvSpPr/>
          <p:nvPr/>
        </p:nvSpPr>
        <p:spPr>
          <a:xfrm>
            <a:off x="543717" y="1358274"/>
            <a:ext cx="61237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네이버 지식인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키워드: 청년, 창업, 세무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분석도구: 파이썬,  형태소분석, TF-IDF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데이터셋: 2020년(555건), 2021년(393건), 2022년(710건), 2023년(602건), 2024년(632건)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171" y="4612394"/>
            <a:ext cx="1832621" cy="126538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"/>
          <p:cNvSpPr/>
          <p:nvPr/>
        </p:nvSpPr>
        <p:spPr>
          <a:xfrm>
            <a:off x="543718" y="2628178"/>
            <a:ext cx="2153762" cy="3384695"/>
          </a:xfrm>
          <a:prstGeom prst="roundRect">
            <a:avLst>
              <a:gd fmla="val 5526" name="adj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6"/>
          <p:cNvSpPr/>
          <p:nvPr/>
        </p:nvSpPr>
        <p:spPr>
          <a:xfrm>
            <a:off x="2760707" y="2628178"/>
            <a:ext cx="2153762" cy="3384695"/>
          </a:xfrm>
          <a:prstGeom prst="roundRect">
            <a:avLst>
              <a:gd fmla="val 5526" name="adj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6"/>
          <p:cNvSpPr/>
          <p:nvPr/>
        </p:nvSpPr>
        <p:spPr>
          <a:xfrm>
            <a:off x="4977696" y="2628178"/>
            <a:ext cx="2153762" cy="3384695"/>
          </a:xfrm>
          <a:prstGeom prst="roundRect">
            <a:avLst>
              <a:gd fmla="val 5526" name="adj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6"/>
          <p:cNvSpPr/>
          <p:nvPr/>
        </p:nvSpPr>
        <p:spPr>
          <a:xfrm>
            <a:off x="7194685" y="2628178"/>
            <a:ext cx="2153762" cy="3384695"/>
          </a:xfrm>
          <a:prstGeom prst="roundRect">
            <a:avLst>
              <a:gd fmla="val 5526" name="adj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6"/>
          <p:cNvSpPr/>
          <p:nvPr/>
        </p:nvSpPr>
        <p:spPr>
          <a:xfrm>
            <a:off x="9411674" y="2628178"/>
            <a:ext cx="2153762" cy="3384695"/>
          </a:xfrm>
          <a:prstGeom prst="roundRect">
            <a:avLst>
              <a:gd fmla="val 5526" name="adj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933" y="4535553"/>
            <a:ext cx="1959075" cy="13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1999" y="4513420"/>
            <a:ext cx="1959075" cy="13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3031" y="4573973"/>
            <a:ext cx="2037069" cy="130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55284" y="4631585"/>
            <a:ext cx="1866541" cy="1246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"/>
          <p:cNvSpPr/>
          <p:nvPr/>
        </p:nvSpPr>
        <p:spPr>
          <a:xfrm>
            <a:off x="685503" y="3114444"/>
            <a:ext cx="1931593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연말정산, 퇴사, 이사, 문의, 청년, 세금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근로자 중심 질문</a:t>
            </a: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(퇴사 후 연말정산, 이사 관련 처리 등)</a:t>
            </a:r>
            <a:endParaRPr/>
          </a:p>
        </p:txBody>
      </p:sp>
      <p:sp>
        <p:nvSpPr>
          <p:cNvPr id="401" name="Google Shape;401;p6"/>
          <p:cNvSpPr/>
          <p:nvPr/>
        </p:nvSpPr>
        <p:spPr>
          <a:xfrm>
            <a:off x="680623" y="2971274"/>
            <a:ext cx="716971" cy="2573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핵심어</a:t>
            </a:r>
            <a:endParaRPr b="1" sz="11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2893415" y="3114444"/>
            <a:ext cx="193159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청년, 창업, 세금, 연말정산, 종합소득세, 근로장려금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창업과 근로장려금 관련 실질 혜택에 대한 관심 증가</a:t>
            </a:r>
            <a:endParaRPr/>
          </a:p>
        </p:txBody>
      </p:sp>
      <p:sp>
        <p:nvSpPr>
          <p:cNvPr id="403" name="Google Shape;403;p6"/>
          <p:cNvSpPr/>
          <p:nvPr/>
        </p:nvSpPr>
        <p:spPr>
          <a:xfrm>
            <a:off x="2888535" y="2971274"/>
            <a:ext cx="716971" cy="2573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핵심어</a:t>
            </a:r>
            <a:endParaRPr b="1" sz="11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5033652" y="3114444"/>
            <a:ext cx="193159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퇴사, 공제, 경정청구, 소득세, 조선, 특강, 정산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퇴직자 및 프리랜서 세무신고 고민 확대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5028772" y="2971274"/>
            <a:ext cx="716971" cy="2573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핵심어</a:t>
            </a:r>
            <a:endParaRPr b="1" sz="11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6"/>
          <p:cNvSpPr/>
          <p:nvPr/>
        </p:nvSpPr>
        <p:spPr>
          <a:xfrm>
            <a:off x="7257911" y="3114444"/>
            <a:ext cx="1931593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연말정산, 창업, 아이, 육아, 교육비, 지급, 종합소득세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가족 단위 세금 공제/감면 이슈 등장 (아이·육아 키워드 증가)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"/>
          <p:cNvSpPr/>
          <p:nvPr/>
        </p:nvSpPr>
        <p:spPr>
          <a:xfrm>
            <a:off x="7253031" y="2971274"/>
            <a:ext cx="716971" cy="2573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핵심어</a:t>
            </a:r>
            <a:endParaRPr b="1" sz="11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6"/>
          <p:cNvSpPr/>
          <p:nvPr/>
        </p:nvSpPr>
        <p:spPr>
          <a:xfrm>
            <a:off x="9490232" y="3114444"/>
            <a:ext cx="193159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지방직, 경기, 공무원, 자동차세, 일반정규직, 청년, 창업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👉 </a:t>
            </a:r>
            <a:r>
              <a:rPr b="1"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공무원 시험, 지역정책 관련 세제 혜택 관심 급증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"/>
          <p:cNvSpPr/>
          <p:nvPr/>
        </p:nvSpPr>
        <p:spPr>
          <a:xfrm>
            <a:off x="9485352" y="2971274"/>
            <a:ext cx="716971" cy="2573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0F46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핵심어</a:t>
            </a:r>
            <a:endParaRPr b="1" sz="11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6"/>
          <p:cNvSpPr txBox="1"/>
          <p:nvPr/>
        </p:nvSpPr>
        <p:spPr>
          <a:xfrm>
            <a:off x="745971" y="2489678"/>
            <a:ext cx="1719301" cy="276999"/>
          </a:xfrm>
          <a:prstGeom prst="rect">
            <a:avLst/>
          </a:prstGeom>
          <a:solidFill>
            <a:srgbClr val="12501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6"/>
          <p:cNvSpPr txBox="1"/>
          <p:nvPr/>
        </p:nvSpPr>
        <p:spPr>
          <a:xfrm>
            <a:off x="2999560" y="2489678"/>
            <a:ext cx="1719301" cy="276999"/>
          </a:xfrm>
          <a:prstGeom prst="rect">
            <a:avLst/>
          </a:prstGeom>
          <a:solidFill>
            <a:srgbClr val="12501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6"/>
          <p:cNvSpPr txBox="1"/>
          <p:nvPr/>
        </p:nvSpPr>
        <p:spPr>
          <a:xfrm>
            <a:off x="5204257" y="2489678"/>
            <a:ext cx="1719301" cy="276999"/>
          </a:xfrm>
          <a:prstGeom prst="rect">
            <a:avLst/>
          </a:prstGeom>
          <a:solidFill>
            <a:srgbClr val="12501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6"/>
          <p:cNvSpPr txBox="1"/>
          <p:nvPr/>
        </p:nvSpPr>
        <p:spPr>
          <a:xfrm>
            <a:off x="7364056" y="2489678"/>
            <a:ext cx="1719301" cy="276999"/>
          </a:xfrm>
          <a:prstGeom prst="rect">
            <a:avLst/>
          </a:prstGeom>
          <a:solidFill>
            <a:srgbClr val="12501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6"/>
          <p:cNvSpPr txBox="1"/>
          <p:nvPr/>
        </p:nvSpPr>
        <p:spPr>
          <a:xfrm>
            <a:off x="9628903" y="2489678"/>
            <a:ext cx="1719301" cy="276999"/>
          </a:xfrm>
          <a:prstGeom prst="rect">
            <a:avLst/>
          </a:prstGeom>
          <a:solidFill>
            <a:srgbClr val="12501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2024년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" name="Google Shape;420;p7"/>
          <p:cNvCxnSpPr/>
          <p:nvPr/>
        </p:nvCxnSpPr>
        <p:spPr>
          <a:xfrm>
            <a:off x="407670" y="791308"/>
            <a:ext cx="1131247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p7"/>
          <p:cNvSpPr txBox="1"/>
          <p:nvPr/>
        </p:nvSpPr>
        <p:spPr>
          <a:xfrm>
            <a:off x="483578" y="319679"/>
            <a:ext cx="85827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14A9A"/>
              </a:buClr>
              <a:buSzPts val="2400"/>
              <a:buFont typeface="Arial"/>
              <a:buNone/>
            </a:pPr>
            <a:r>
              <a:rPr b="1" lang="ko-KR" sz="2400">
                <a:solidFill>
                  <a:srgbClr val="214A9A"/>
                </a:solidFill>
              </a:rPr>
              <a:t>1-4. 인사이트 도출을 위한 데이터 수집 및 분석 – GooPlay App</a:t>
            </a:r>
            <a:endParaRPr b="1" sz="2400">
              <a:solidFill>
                <a:srgbClr val="214A9A"/>
              </a:solidFill>
            </a:endParaRPr>
          </a:p>
        </p:txBody>
      </p:sp>
      <p:sp>
        <p:nvSpPr>
          <p:cNvPr id="422" name="Google Shape;422;p7"/>
          <p:cNvSpPr/>
          <p:nvPr/>
        </p:nvSpPr>
        <p:spPr>
          <a:xfrm>
            <a:off x="513764" y="769913"/>
            <a:ext cx="2183716" cy="64745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513775" y="960000"/>
            <a:ext cx="11526900" cy="307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ko-KR" sz="1400">
                <a:solidFill>
                  <a:schemeClr val="lt1"/>
                </a:solidFill>
              </a:rPr>
              <a:t>(1) 세무 분야의 주요 앱 리뷰를 정제·분석하여 창업자들이 느끼는 불편 요소와 요구 기능을 정량적으로 파악하고, 서비스 개선에 적용 가능한 인사이트 도출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4" name="Google Shape;4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7983" y="312059"/>
            <a:ext cx="1049582" cy="44502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"/>
          <p:cNvSpPr txBox="1"/>
          <p:nvPr/>
        </p:nvSpPr>
        <p:spPr>
          <a:xfrm>
            <a:off x="10535968" y="308248"/>
            <a:ext cx="10273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2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7"/>
          <p:cNvPicPr preferRelativeResize="0"/>
          <p:nvPr/>
        </p:nvPicPr>
        <p:blipFill rotWithShape="1">
          <a:blip r:embed="rId4">
            <a:alphaModFix/>
          </a:blip>
          <a:srcRect b="0" l="1042" r="15887" t="0"/>
          <a:stretch/>
        </p:blipFill>
        <p:spPr>
          <a:xfrm>
            <a:off x="681486" y="2281645"/>
            <a:ext cx="2751827" cy="1712861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7"/>
          <p:cNvSpPr/>
          <p:nvPr/>
        </p:nvSpPr>
        <p:spPr>
          <a:xfrm>
            <a:off x="543717" y="1349309"/>
            <a:ext cx="5277407" cy="938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구글 플레이스토어 앱 리뷰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앱: 세무/소득/신고/회계 관련 앱 10개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수: 23,914건\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분석도구: 파이썬,  형태소분석, TF-IDF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주요 컬럼: content, score, reviewCreatedVersion, replyContent, app_id_num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310" y="1375553"/>
            <a:ext cx="4487592" cy="149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7"/>
          <p:cNvGrpSpPr/>
          <p:nvPr/>
        </p:nvGrpSpPr>
        <p:grpSpPr>
          <a:xfrm>
            <a:off x="3480758" y="2272115"/>
            <a:ext cx="2047720" cy="2313980"/>
            <a:chOff x="4966017" y="1360552"/>
            <a:chExt cx="3075644" cy="3475560"/>
          </a:xfrm>
        </p:grpSpPr>
        <p:pic>
          <p:nvPicPr>
            <p:cNvPr id="430" name="Google Shape;430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66017" y="1360552"/>
              <a:ext cx="3012949" cy="1768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66017" y="3067791"/>
              <a:ext cx="3075644" cy="1768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7"/>
          <p:cNvGrpSpPr/>
          <p:nvPr/>
        </p:nvGrpSpPr>
        <p:grpSpPr>
          <a:xfrm>
            <a:off x="674328" y="4666741"/>
            <a:ext cx="4812409" cy="1954717"/>
            <a:chOff x="674327" y="4597550"/>
            <a:chExt cx="5370003" cy="2181202"/>
          </a:xfrm>
        </p:grpSpPr>
        <p:pic>
          <p:nvPicPr>
            <p:cNvPr id="433" name="Google Shape;433;p7"/>
            <p:cNvPicPr preferRelativeResize="0"/>
            <p:nvPr/>
          </p:nvPicPr>
          <p:blipFill rotWithShape="1">
            <a:blip r:embed="rId8">
              <a:alphaModFix/>
            </a:blip>
            <a:srcRect b="0" l="0" r="1704" t="0"/>
            <a:stretch/>
          </p:blipFill>
          <p:spPr>
            <a:xfrm>
              <a:off x="823912" y="4874003"/>
              <a:ext cx="835487" cy="681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49091" y="4924226"/>
              <a:ext cx="884656" cy="6313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5" name="Google Shape;435;p7"/>
            <p:cNvGrpSpPr/>
            <p:nvPr/>
          </p:nvGrpSpPr>
          <p:grpSpPr>
            <a:xfrm>
              <a:off x="675409" y="4597550"/>
              <a:ext cx="1072485" cy="1091085"/>
              <a:chOff x="513764" y="1773848"/>
              <a:chExt cx="1596976" cy="1624672"/>
            </a:xfrm>
          </p:grpSpPr>
          <p:sp>
            <p:nvSpPr>
              <p:cNvPr id="436" name="Google Shape;436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8" name="Google Shape;438;p7"/>
            <p:cNvGrpSpPr/>
            <p:nvPr/>
          </p:nvGrpSpPr>
          <p:grpSpPr>
            <a:xfrm>
              <a:off x="1747894" y="4597550"/>
              <a:ext cx="1072485" cy="1091085"/>
              <a:chOff x="513764" y="1773848"/>
              <a:chExt cx="1596976" cy="1624672"/>
            </a:xfrm>
          </p:grpSpPr>
          <p:sp>
            <p:nvSpPr>
              <p:cNvPr id="439" name="Google Shape;439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1" name="Google Shape;441;p7"/>
            <p:cNvGrpSpPr/>
            <p:nvPr/>
          </p:nvGrpSpPr>
          <p:grpSpPr>
            <a:xfrm>
              <a:off x="2822545" y="4597550"/>
              <a:ext cx="1072485" cy="1091085"/>
              <a:chOff x="513764" y="1773848"/>
              <a:chExt cx="1596976" cy="1624672"/>
            </a:xfrm>
          </p:grpSpPr>
          <p:sp>
            <p:nvSpPr>
              <p:cNvPr id="442" name="Google Shape;442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4" name="Google Shape;444;p7"/>
            <p:cNvGrpSpPr/>
            <p:nvPr/>
          </p:nvGrpSpPr>
          <p:grpSpPr>
            <a:xfrm>
              <a:off x="3897195" y="4597550"/>
              <a:ext cx="1072485" cy="1091085"/>
              <a:chOff x="513764" y="1773848"/>
              <a:chExt cx="1596976" cy="1624672"/>
            </a:xfrm>
          </p:grpSpPr>
          <p:sp>
            <p:nvSpPr>
              <p:cNvPr id="445" name="Google Shape;445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7" name="Google Shape;447;p7"/>
            <p:cNvGrpSpPr/>
            <p:nvPr/>
          </p:nvGrpSpPr>
          <p:grpSpPr>
            <a:xfrm>
              <a:off x="4971845" y="4597550"/>
              <a:ext cx="1072485" cy="1091085"/>
              <a:chOff x="513764" y="1773848"/>
              <a:chExt cx="1596976" cy="1624672"/>
            </a:xfrm>
          </p:grpSpPr>
          <p:sp>
            <p:nvSpPr>
              <p:cNvPr id="448" name="Google Shape;448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0" name="Google Shape;450;p7"/>
            <p:cNvGrpSpPr/>
            <p:nvPr/>
          </p:nvGrpSpPr>
          <p:grpSpPr>
            <a:xfrm>
              <a:off x="674327" y="5687667"/>
              <a:ext cx="1072485" cy="1091085"/>
              <a:chOff x="513764" y="1773848"/>
              <a:chExt cx="1596976" cy="1624672"/>
            </a:xfrm>
          </p:grpSpPr>
          <p:sp>
            <p:nvSpPr>
              <p:cNvPr id="451" name="Google Shape;451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6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3" name="Google Shape;453;p7"/>
            <p:cNvGrpSpPr/>
            <p:nvPr/>
          </p:nvGrpSpPr>
          <p:grpSpPr>
            <a:xfrm>
              <a:off x="1748978" y="5687667"/>
              <a:ext cx="1072485" cy="1091085"/>
              <a:chOff x="513764" y="1773848"/>
              <a:chExt cx="1596976" cy="1624672"/>
            </a:xfrm>
          </p:grpSpPr>
          <p:sp>
            <p:nvSpPr>
              <p:cNvPr id="454" name="Google Shape;454;p7"/>
              <p:cNvSpPr/>
              <p:nvPr/>
            </p:nvSpPr>
            <p:spPr>
              <a:xfrm>
                <a:off x="513764" y="1988820"/>
                <a:ext cx="1596976" cy="1409700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513764" y="1773848"/>
                <a:ext cx="1596976" cy="213531"/>
              </a:xfrm>
              <a:prstGeom prst="rect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100"/>
                  <a:buFont typeface="Malgun Gothic"/>
                  <a:buNone/>
                </a:pPr>
                <a:r>
                  <a:rPr lang="ko-KR"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7</a:t>
                </a:r>
                <a:endParaRPr sz="1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6" name="Google Shape;456;p7"/>
            <p:cNvGrpSpPr/>
            <p:nvPr/>
          </p:nvGrpSpPr>
          <p:grpSpPr>
            <a:xfrm>
              <a:off x="2823401" y="5685788"/>
              <a:ext cx="3220929" cy="1091528"/>
              <a:chOff x="513764" y="3395808"/>
              <a:chExt cx="4794152" cy="1624672"/>
            </a:xfrm>
          </p:grpSpPr>
          <p:grpSp>
            <p:nvGrpSpPr>
              <p:cNvPr id="457" name="Google Shape;457;p7"/>
              <p:cNvGrpSpPr/>
              <p:nvPr/>
            </p:nvGrpSpPr>
            <p:grpSpPr>
              <a:xfrm>
                <a:off x="513764" y="3395808"/>
                <a:ext cx="1596976" cy="1624672"/>
                <a:chOff x="513764" y="1773848"/>
                <a:chExt cx="1596976" cy="1624672"/>
              </a:xfrm>
            </p:grpSpPr>
            <p:sp>
              <p:nvSpPr>
                <p:cNvPr id="458" name="Google Shape;458;p7"/>
                <p:cNvSpPr/>
                <p:nvPr/>
              </p:nvSpPr>
              <p:spPr>
                <a:xfrm>
                  <a:off x="513764" y="1988820"/>
                  <a:ext cx="1596976" cy="1409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9" name="Google Shape;459;p7"/>
                <p:cNvSpPr/>
                <p:nvPr/>
              </p:nvSpPr>
              <p:spPr>
                <a:xfrm>
                  <a:off x="513764" y="1773848"/>
                  <a:ext cx="1596976" cy="21353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1100"/>
                    <a:buFont typeface="Malgun Gothic"/>
                    <a:buNone/>
                  </a:pPr>
                  <a:r>
                    <a:rPr lang="ko-KR" sz="1100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8</a:t>
                  </a:r>
                  <a:endParaRPr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0" name="Google Shape;460;p7"/>
              <p:cNvGrpSpPr/>
              <p:nvPr/>
            </p:nvGrpSpPr>
            <p:grpSpPr>
              <a:xfrm>
                <a:off x="2110740" y="3395808"/>
                <a:ext cx="1596976" cy="1624672"/>
                <a:chOff x="513764" y="1773848"/>
                <a:chExt cx="1596976" cy="1624672"/>
              </a:xfrm>
            </p:grpSpPr>
            <p:sp>
              <p:nvSpPr>
                <p:cNvPr id="461" name="Google Shape;461;p7"/>
                <p:cNvSpPr/>
                <p:nvPr/>
              </p:nvSpPr>
              <p:spPr>
                <a:xfrm>
                  <a:off x="513764" y="1988820"/>
                  <a:ext cx="1596976" cy="1409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7"/>
                <p:cNvSpPr/>
                <p:nvPr/>
              </p:nvSpPr>
              <p:spPr>
                <a:xfrm>
                  <a:off x="513764" y="1773848"/>
                  <a:ext cx="1596976" cy="21353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1100"/>
                    <a:buFont typeface="Malgun Gothic"/>
                    <a:buNone/>
                  </a:pPr>
                  <a:r>
                    <a:rPr lang="ko-KR" sz="1100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9</a:t>
                  </a:r>
                  <a:endParaRPr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3" name="Google Shape;463;p7"/>
              <p:cNvGrpSpPr/>
              <p:nvPr/>
            </p:nvGrpSpPr>
            <p:grpSpPr>
              <a:xfrm>
                <a:off x="3710940" y="3395808"/>
                <a:ext cx="1596976" cy="1624672"/>
                <a:chOff x="513764" y="1773848"/>
                <a:chExt cx="1596976" cy="1624672"/>
              </a:xfrm>
            </p:grpSpPr>
            <p:sp>
              <p:nvSpPr>
                <p:cNvPr id="464" name="Google Shape;464;p7"/>
                <p:cNvSpPr/>
                <p:nvPr/>
              </p:nvSpPr>
              <p:spPr>
                <a:xfrm>
                  <a:off x="513764" y="1988820"/>
                  <a:ext cx="1596976" cy="1409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5" name="Google Shape;465;p7"/>
                <p:cNvSpPr/>
                <p:nvPr/>
              </p:nvSpPr>
              <p:spPr>
                <a:xfrm>
                  <a:off x="513764" y="1773848"/>
                  <a:ext cx="1596976" cy="213531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BFBFB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1100"/>
                    <a:buFont typeface="Malgun Gothic"/>
                    <a:buNone/>
                  </a:pPr>
                  <a:r>
                    <a:rPr lang="ko-KR" sz="1100">
                      <a:solidFill>
                        <a:srgbClr val="FF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10</a:t>
                  </a:r>
                  <a:endParaRPr sz="110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466" name="Google Shape;466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08874" y="4902862"/>
              <a:ext cx="875928" cy="674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981359" y="4924225"/>
              <a:ext cx="775920" cy="573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41865" y="4873936"/>
              <a:ext cx="788335" cy="674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95813" y="5964053"/>
              <a:ext cx="741621" cy="623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25448" y="5964053"/>
              <a:ext cx="885787" cy="633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49088" y="5929843"/>
              <a:ext cx="858740" cy="664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955379" y="5970453"/>
              <a:ext cx="1013428" cy="733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073161" y="5924530"/>
              <a:ext cx="869417" cy="7167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7"/>
          <p:cNvGrpSpPr/>
          <p:nvPr/>
        </p:nvGrpSpPr>
        <p:grpSpPr>
          <a:xfrm>
            <a:off x="749689" y="4364808"/>
            <a:ext cx="2038349" cy="261610"/>
            <a:chOff x="2076450" y="2990519"/>
            <a:chExt cx="2629627" cy="337496"/>
          </a:xfrm>
        </p:grpSpPr>
        <p:sp>
          <p:nvSpPr>
            <p:cNvPr id="475" name="Google Shape;475;p7"/>
            <p:cNvSpPr/>
            <p:nvPr/>
          </p:nvSpPr>
          <p:spPr>
            <a:xfrm>
              <a:off x="2076450" y="3049869"/>
              <a:ext cx="188631" cy="188631"/>
            </a:xfrm>
            <a:prstGeom prst="ellipse">
              <a:avLst/>
            </a:prstGeom>
            <a:solidFill>
              <a:srgbClr val="E044A7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603164" y="3049869"/>
              <a:ext cx="188631" cy="188631"/>
            </a:xfrm>
            <a:prstGeom prst="ellipse">
              <a:avLst/>
            </a:prstGeom>
            <a:solidFill>
              <a:srgbClr val="12239E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139168" y="3049869"/>
              <a:ext cx="188631" cy="188631"/>
            </a:xfrm>
            <a:prstGeom prst="ellipse">
              <a:avLst/>
            </a:prstGeom>
            <a:solidFill>
              <a:srgbClr val="E66C37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662937" y="3049869"/>
              <a:ext cx="188631" cy="188631"/>
            </a:xfrm>
            <a:prstGeom prst="ellipse">
              <a:avLst/>
            </a:prstGeom>
            <a:solidFill>
              <a:srgbClr val="6B007B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220206" y="3049869"/>
              <a:ext cx="188631" cy="188631"/>
            </a:xfrm>
            <a:prstGeom prst="ellipse">
              <a:avLst/>
            </a:prstGeom>
            <a:solidFill>
              <a:srgbClr val="E044A7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7"/>
            <p:cNvSpPr txBox="1"/>
            <p:nvPr/>
          </p:nvSpPr>
          <p:spPr>
            <a:xfrm>
              <a:off x="2213814" y="2990519"/>
              <a:ext cx="343702" cy="337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algun Gothic"/>
                <a:buNone/>
              </a:pPr>
              <a:r>
                <a:rPr b="1" lang="ko-KR"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1" name="Google Shape;481;p7"/>
            <p:cNvSpPr txBox="1"/>
            <p:nvPr/>
          </p:nvSpPr>
          <p:spPr>
            <a:xfrm>
              <a:off x="2726735" y="2990519"/>
              <a:ext cx="343702" cy="337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algun Gothic"/>
                <a:buNone/>
              </a:pPr>
              <a:r>
                <a:rPr b="1" lang="ko-KR"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7"/>
            <p:cNvSpPr txBox="1"/>
            <p:nvPr/>
          </p:nvSpPr>
          <p:spPr>
            <a:xfrm>
              <a:off x="3282633" y="2990519"/>
              <a:ext cx="343702" cy="337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algun Gothic"/>
                <a:buNone/>
              </a:pPr>
              <a:r>
                <a:rPr b="1" lang="ko-KR"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7"/>
            <p:cNvSpPr txBox="1"/>
            <p:nvPr/>
          </p:nvSpPr>
          <p:spPr>
            <a:xfrm>
              <a:off x="3798576" y="2990519"/>
              <a:ext cx="343702" cy="337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algun Gothic"/>
                <a:buNone/>
              </a:pPr>
              <a:r>
                <a:rPr b="1" lang="ko-KR"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7"/>
            <p:cNvSpPr txBox="1"/>
            <p:nvPr/>
          </p:nvSpPr>
          <p:spPr>
            <a:xfrm>
              <a:off x="4362375" y="2990519"/>
              <a:ext cx="343702" cy="3374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Malgun Gothic"/>
                <a:buNone/>
              </a:pPr>
              <a:r>
                <a:rPr b="1" lang="ko-KR" sz="105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5" name="Google Shape;485;p7"/>
          <p:cNvPicPr preferRelativeResize="0"/>
          <p:nvPr/>
        </p:nvPicPr>
        <p:blipFill rotWithShape="1">
          <a:blip r:embed="rId18">
            <a:alphaModFix/>
          </a:blip>
          <a:srcRect b="0" l="0" r="0" t="12540"/>
          <a:stretch/>
        </p:blipFill>
        <p:spPr>
          <a:xfrm>
            <a:off x="5982502" y="3209273"/>
            <a:ext cx="2542137" cy="149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555097" y="3181307"/>
            <a:ext cx="2418385" cy="175904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"/>
          <p:cNvSpPr/>
          <p:nvPr/>
        </p:nvSpPr>
        <p:spPr>
          <a:xfrm>
            <a:off x="6162310" y="5635010"/>
            <a:ext cx="1739579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세금 신고·환급 자동화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7"/>
          <p:cNvSpPr/>
          <p:nvPr/>
        </p:nvSpPr>
        <p:spPr>
          <a:xfrm>
            <a:off x="6162311" y="5949066"/>
            <a:ext cx="1739578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홈택스 연동/간편 인증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7"/>
          <p:cNvSpPr/>
          <p:nvPr/>
        </p:nvSpPr>
        <p:spPr>
          <a:xfrm>
            <a:off x="6162311" y="6292398"/>
            <a:ext cx="1739578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 계산, 알림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7"/>
          <p:cNvSpPr/>
          <p:nvPr/>
        </p:nvSpPr>
        <p:spPr>
          <a:xfrm>
            <a:off x="8542935" y="5635010"/>
            <a:ext cx="3054943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수수료가 비싸거나 불투명함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7"/>
          <p:cNvSpPr/>
          <p:nvPr/>
        </p:nvSpPr>
        <p:spPr>
          <a:xfrm>
            <a:off x="8542936" y="5949066"/>
            <a:ext cx="3054943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결과 불확실, 실제 환급과 차이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7"/>
          <p:cNvSpPr/>
          <p:nvPr/>
        </p:nvSpPr>
        <p:spPr>
          <a:xfrm>
            <a:off x="8542937" y="6292398"/>
            <a:ext cx="3054942" cy="26161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lgun Gothic"/>
              <a:buNone/>
            </a:pPr>
            <a:r>
              <a:rPr lang="ko-KR" sz="1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앱의 설명 부족, 기대한 기능 부재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7"/>
          <p:cNvSpPr/>
          <p:nvPr/>
        </p:nvSpPr>
        <p:spPr>
          <a:xfrm>
            <a:off x="6162310" y="5317075"/>
            <a:ext cx="1739579" cy="2616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100"/>
              <a:buFont typeface="Malgun Gothic"/>
              <a:buNone/>
            </a:pPr>
            <a:r>
              <a:rPr b="1" lang="ko-KR" sz="11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사용자니즈</a:t>
            </a:r>
            <a:endParaRPr b="1" sz="11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7"/>
          <p:cNvSpPr/>
          <p:nvPr/>
        </p:nvSpPr>
        <p:spPr>
          <a:xfrm>
            <a:off x="8542935" y="5317075"/>
            <a:ext cx="3054943" cy="2616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100"/>
              <a:buFont typeface="Malgun Gothic"/>
              <a:buNone/>
            </a:pPr>
            <a:r>
              <a:rPr b="1" lang="ko-KR" sz="1100">
                <a:solidFill>
                  <a:srgbClr val="1E4E7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사용자불만</a:t>
            </a:r>
            <a:endParaRPr b="1" sz="1100">
              <a:solidFill>
                <a:srgbClr val="1E4E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"/>
          <p:cNvSpPr/>
          <p:nvPr/>
        </p:nvSpPr>
        <p:spPr>
          <a:xfrm>
            <a:off x="0" y="0"/>
            <a:ext cx="2707341" cy="6858000"/>
          </a:xfrm>
          <a:prstGeom prst="rect">
            <a:avLst/>
          </a:prstGeom>
          <a:solidFill>
            <a:srgbClr val="0B76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8"/>
          <p:cNvSpPr/>
          <p:nvPr/>
        </p:nvSpPr>
        <p:spPr>
          <a:xfrm>
            <a:off x="385483" y="5585012"/>
            <a:ext cx="1936376" cy="779929"/>
          </a:xfrm>
          <a:prstGeom prst="roundRect">
            <a:avLst>
              <a:gd fmla="val 1206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2" name="Google Shape;502;p8"/>
          <p:cNvGrpSpPr/>
          <p:nvPr/>
        </p:nvGrpSpPr>
        <p:grpSpPr>
          <a:xfrm>
            <a:off x="3094120" y="2671427"/>
            <a:ext cx="3995106" cy="3299067"/>
            <a:chOff x="226478" y="0"/>
            <a:chExt cx="6839905" cy="4439270"/>
          </a:xfrm>
        </p:grpSpPr>
        <p:pic>
          <p:nvPicPr>
            <p:cNvPr id="503" name="Google Shape;50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478" y="0"/>
              <a:ext cx="6839905" cy="4439270"/>
            </a:xfrm>
            <a:prstGeom prst="rect">
              <a:avLst/>
            </a:prstGeom>
            <a:noFill/>
            <a:ln cap="flat" cmpd="sng" w="9525">
              <a:solidFill>
                <a:srgbClr val="1F5C9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4" name="Google Shape;504;p8"/>
            <p:cNvSpPr/>
            <p:nvPr/>
          </p:nvSpPr>
          <p:spPr>
            <a:xfrm>
              <a:off x="2663687" y="735496"/>
              <a:ext cx="357809" cy="168965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F5C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05" name="Google Shape;505;p8"/>
          <p:cNvGrpSpPr/>
          <p:nvPr/>
        </p:nvGrpSpPr>
        <p:grpSpPr>
          <a:xfrm>
            <a:off x="7520272" y="2671427"/>
            <a:ext cx="4126591" cy="3299067"/>
            <a:chOff x="1375650" y="2390151"/>
            <a:chExt cx="6582694" cy="4467849"/>
          </a:xfrm>
        </p:grpSpPr>
        <p:pic>
          <p:nvPicPr>
            <p:cNvPr id="506" name="Google Shape;50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75650" y="2390151"/>
              <a:ext cx="6582694" cy="4467849"/>
            </a:xfrm>
            <a:prstGeom prst="rect">
              <a:avLst/>
            </a:prstGeom>
            <a:noFill/>
            <a:ln cap="flat" cmpd="sng" w="9525">
              <a:solidFill>
                <a:srgbClr val="1F5C9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7" name="Google Shape;507;p8"/>
            <p:cNvSpPr/>
            <p:nvPr/>
          </p:nvSpPr>
          <p:spPr>
            <a:xfrm>
              <a:off x="5986670" y="3134139"/>
              <a:ext cx="357809" cy="168965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F5C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08" name="Google Shape;50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5141" y="788271"/>
            <a:ext cx="3854579" cy="59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9502" y="1483543"/>
            <a:ext cx="4068122" cy="70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7494" y="610007"/>
            <a:ext cx="4016286" cy="177003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"/>
          <p:cNvSpPr txBox="1"/>
          <p:nvPr/>
        </p:nvSpPr>
        <p:spPr>
          <a:xfrm>
            <a:off x="293925" y="1713825"/>
            <a:ext cx="21750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상세설명</a:t>
            </a:r>
            <a:r>
              <a:rPr b="1" lang="ko-KR" sz="2300">
                <a:solidFill>
                  <a:schemeClr val="lt1"/>
                </a:solidFill>
              </a:rPr>
              <a:t> 없는</a:t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수동적</a:t>
            </a:r>
            <a:r>
              <a:rPr b="1" lang="ko-KR" sz="2300">
                <a:solidFill>
                  <a:schemeClr val="lt1"/>
                </a:solidFill>
              </a:rPr>
              <a:t>인 구조</a:t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불확실한 환급금</a:t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</a:rPr>
              <a:t>추가 세금 폭탄 </a:t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</p:txBody>
      </p:sp>
      <p:grpSp>
        <p:nvGrpSpPr>
          <p:cNvPr id="512" name="Google Shape;512;p8"/>
          <p:cNvGrpSpPr/>
          <p:nvPr/>
        </p:nvGrpSpPr>
        <p:grpSpPr>
          <a:xfrm>
            <a:off x="579313" y="358825"/>
            <a:ext cx="1636524" cy="921616"/>
            <a:chOff x="-327670" y="270043"/>
            <a:chExt cx="5483298" cy="921616"/>
          </a:xfrm>
        </p:grpSpPr>
        <p:sp>
          <p:nvSpPr>
            <p:cNvPr id="513" name="Google Shape;513;p8"/>
            <p:cNvSpPr/>
            <p:nvPr/>
          </p:nvSpPr>
          <p:spPr>
            <a:xfrm>
              <a:off x="-225323" y="314052"/>
              <a:ext cx="502625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절세금융상품 </a:t>
              </a:r>
              <a:endParaRPr b="1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시뮬레이션 플랫폼</a:t>
              </a:r>
              <a:endParaRPr b="1" sz="1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" name="Google Shape;514;p8"/>
            <p:cNvCxnSpPr/>
            <p:nvPr/>
          </p:nvCxnSpPr>
          <p:spPr>
            <a:xfrm>
              <a:off x="-327670" y="1191659"/>
              <a:ext cx="5483298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8"/>
            <p:cNvCxnSpPr/>
            <p:nvPr/>
          </p:nvCxnSpPr>
          <p:spPr>
            <a:xfrm>
              <a:off x="-327670" y="270043"/>
              <a:ext cx="5483298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6" name="Google Shape;516;p8"/>
          <p:cNvSpPr/>
          <p:nvPr/>
        </p:nvSpPr>
        <p:spPr>
          <a:xfrm>
            <a:off x="733785" y="833721"/>
            <a:ext cx="12522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FIT TAX</a:t>
            </a:r>
            <a:endParaRPr b="1" sz="24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cxnSp>
        <p:nvCxnSpPr>
          <p:cNvPr id="517" name="Google Shape;517;p8"/>
          <p:cNvCxnSpPr/>
          <p:nvPr/>
        </p:nvCxnSpPr>
        <p:spPr>
          <a:xfrm>
            <a:off x="733785" y="854636"/>
            <a:ext cx="1290154" cy="7378"/>
          </a:xfrm>
          <a:prstGeom prst="straightConnector1">
            <a:avLst/>
          </a:prstGeom>
          <a:noFill/>
          <a:ln cap="flat" cmpd="sng" w="9525">
            <a:solidFill>
              <a:srgbClr val="FAE2D5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18" name="Google Shape;51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112" y="5736640"/>
            <a:ext cx="851103" cy="3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"/>
          <p:cNvSpPr txBox="1"/>
          <p:nvPr/>
        </p:nvSpPr>
        <p:spPr>
          <a:xfrm>
            <a:off x="1291890" y="5744785"/>
            <a:ext cx="906017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AI활용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데이터분석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"/>
          <p:cNvSpPr txBox="1"/>
          <p:nvPr/>
        </p:nvSpPr>
        <p:spPr>
          <a:xfrm>
            <a:off x="2883878" y="221704"/>
            <a:ext cx="85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14A9A"/>
              </a:buClr>
              <a:buSzPts val="2400"/>
              <a:buFont typeface="Arial"/>
              <a:buNone/>
            </a:pPr>
            <a:r>
              <a:rPr b="1" lang="ko-KR" sz="2400">
                <a:solidFill>
                  <a:srgbClr val="214A9A"/>
                </a:solidFill>
              </a:rPr>
              <a:t>1-5. </a:t>
            </a:r>
            <a:r>
              <a:rPr b="1" lang="ko-KR" sz="2400">
                <a:solidFill>
                  <a:srgbClr val="214A9A"/>
                </a:solidFill>
              </a:rPr>
              <a:t>실제 사용 후기 및 체험</a:t>
            </a:r>
            <a:r>
              <a:rPr b="1" lang="ko-KR" sz="2400">
                <a:solidFill>
                  <a:srgbClr val="214A9A"/>
                </a:solidFill>
              </a:rPr>
              <a:t> – </a:t>
            </a:r>
            <a:r>
              <a:rPr b="1" lang="ko-KR" sz="2400">
                <a:solidFill>
                  <a:srgbClr val="214A9A"/>
                </a:solidFill>
              </a:rPr>
              <a:t>경쟁사</a:t>
            </a:r>
            <a:r>
              <a:rPr b="1" lang="ko-KR" sz="2400">
                <a:solidFill>
                  <a:srgbClr val="214A9A"/>
                </a:solidFill>
              </a:rPr>
              <a:t> </a:t>
            </a:r>
            <a:r>
              <a:rPr b="1" lang="ko-KR" sz="2400">
                <a:solidFill>
                  <a:srgbClr val="214A9A"/>
                </a:solidFill>
              </a:rPr>
              <a:t>실제 UI</a:t>
            </a:r>
            <a:endParaRPr b="1" sz="2400">
              <a:solidFill>
                <a:srgbClr val="214A9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pitchdeck_151">
      <a:dk1>
        <a:srgbClr val="000000"/>
      </a:dk1>
      <a:lt1>
        <a:srgbClr val="FFFFFF"/>
      </a:lt1>
      <a:dk2>
        <a:srgbClr val="1C298C"/>
      </a:dk2>
      <a:lt2>
        <a:srgbClr val="FFF5D9"/>
      </a:lt2>
      <a:accent1>
        <a:srgbClr val="2E69F1"/>
      </a:accent1>
      <a:accent2>
        <a:srgbClr val="1C298C"/>
      </a:accent2>
      <a:accent3>
        <a:srgbClr val="F19534"/>
      </a:accent3>
      <a:accent4>
        <a:srgbClr val="FFC000"/>
      </a:accent4>
      <a:accent5>
        <a:srgbClr val="D8D8D8"/>
      </a:accent5>
      <a:accent6>
        <a:srgbClr val="F2F2F2"/>
      </a:accent6>
      <a:hlink>
        <a:srgbClr val="2E69F1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2025-04-07T15:34:17Z</dcterms:created>
  <dc:creator>변성용</dc:creator>
</cp:coreProperties>
</file>